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Brandon Grotesque" panose="020B0604020202020204" charset="0"/>
      <p:regular r:id="rId22"/>
    </p:embeddedFont>
    <p:embeddedFont>
      <p:font typeface="Canva Student Font" panose="020B0604020202020204" charset="0"/>
      <p:regular r:id="rId23"/>
    </p:embeddedFont>
    <p:embeddedFont>
      <p:font typeface="Chunk Five" panose="020B0604020202020204" charset="0"/>
      <p:regular r:id="rId24"/>
    </p:embeddedFont>
    <p:embeddedFont>
      <p:font typeface="Open Sauce Bold" panose="020B0604020202020204" charset="0"/>
      <p:regular r:id="rId25"/>
    </p:embeddedFont>
    <p:embeddedFont>
      <p:font typeface="Poppins" panose="00000500000000000000" pitchFamily="2" charset="0"/>
      <p:regular r:id="rId26"/>
    </p:embeddedFont>
    <p:embeddedFont>
      <p:font typeface="Poppins Bold"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0" d="100"/>
          <a:sy n="50" d="100"/>
        </p:scale>
        <p:origin x="708" y="9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svg"/><Relationship Id="rId5" Type="http://schemas.openxmlformats.org/officeDocument/2006/relationships/image" Target="../media/image4.jpe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7.png"/><Relationship Id="rId3" Type="http://schemas.openxmlformats.org/officeDocument/2006/relationships/image" Target="../media/image11.jpeg"/><Relationship Id="rId7" Type="http://schemas.openxmlformats.org/officeDocument/2006/relationships/image" Target="../media/image14.svg"/><Relationship Id="rId12" Type="http://schemas.openxmlformats.org/officeDocument/2006/relationships/hyperlink" Target="https://mckissock-my.sharepoint.com/:v:/g/personal/tanekqua_ward_colibrigroup_com/IQDRRz0Iz0WjTp8KC3w55BoUAarcUzrSLCS7CNYHgl2omMA?e=ySg1yb"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7.png"/><Relationship Id="rId5" Type="http://schemas.openxmlformats.org/officeDocument/2006/relationships/image" Target="../media/image12.svg"/><Relationship Id="rId10" Type="http://schemas.openxmlformats.org/officeDocument/2006/relationships/image" Target="../media/image16.svg"/><Relationship Id="rId4" Type="http://schemas.openxmlformats.org/officeDocument/2006/relationships/image" Target="../media/image8.svg"/><Relationship Id="rId9" Type="http://schemas.openxmlformats.org/officeDocument/2006/relationships/image" Target="../media/image15.jpeg"/></Relationships>
</file>

<file path=ppt/slides/_rels/slide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8.jpeg"/><Relationship Id="rId7" Type="http://schemas.openxmlformats.org/officeDocument/2006/relationships/image" Target="../media/image1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7.png"/><Relationship Id="rId4" Type="http://schemas.openxmlformats.org/officeDocument/2006/relationships/image" Target="../media/image8.svg"/><Relationship Id="rId9"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6.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2.jpeg"/><Relationship Id="rId7" Type="http://schemas.openxmlformats.org/officeDocument/2006/relationships/image" Target="../media/image24.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7.png"/><Relationship Id="rId4" Type="http://schemas.openxmlformats.org/officeDocument/2006/relationships/image" Target="../media/image23.svg"/><Relationship Id="rId9" Type="http://schemas.openxmlformats.org/officeDocument/2006/relationships/image" Target="../media/image26.svg"/></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16.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16.sv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16.sv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16.sv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16.sv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16.sv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16.svg"/><Relationship Id="rId7" Type="http://schemas.openxmlformats.org/officeDocument/2006/relationships/image" Target="../media/image30.svg"/><Relationship Id="rId12" Type="http://schemas.openxmlformats.org/officeDocument/2006/relationships/image" Target="../media/image35.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34.svg"/><Relationship Id="rId5" Type="http://schemas.openxmlformats.org/officeDocument/2006/relationships/image" Target="../media/image29.svg"/><Relationship Id="rId10" Type="http://schemas.openxmlformats.org/officeDocument/2006/relationships/image" Target="../media/image33.svg"/><Relationship Id="rId4" Type="http://schemas.openxmlformats.org/officeDocument/2006/relationships/image" Target="../media/image12.svg"/><Relationship Id="rId9" Type="http://schemas.openxmlformats.org/officeDocument/2006/relationships/image" Target="../media/image32.svg"/></Relationships>
</file>

<file path=ppt/slides/_rels/slide13.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16.sv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6.jpeg"/><Relationship Id="rId11" Type="http://schemas.openxmlformats.org/officeDocument/2006/relationships/image" Target="../media/image38.png"/><Relationship Id="rId5" Type="http://schemas.openxmlformats.org/officeDocument/2006/relationships/image" Target="../media/image29.svg"/><Relationship Id="rId10" Type="http://schemas.openxmlformats.org/officeDocument/2006/relationships/image" Target="../media/image26.svg"/><Relationship Id="rId4" Type="http://schemas.openxmlformats.org/officeDocument/2006/relationships/image" Target="../media/image28.svg"/><Relationship Id="rId9" Type="http://schemas.openxmlformats.org/officeDocument/2006/relationships/image" Target="../media/image25.svg"/></Relationships>
</file>

<file path=ppt/slides/_rels/slide14.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9.jpe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43.jpeg"/><Relationship Id="rId5" Type="http://schemas.openxmlformats.org/officeDocument/2006/relationships/image" Target="../media/image40.svg"/><Relationship Id="rId10" Type="http://schemas.openxmlformats.org/officeDocument/2006/relationships/image" Target="../media/image28.svg"/><Relationship Id="rId4" Type="http://schemas.openxmlformats.org/officeDocument/2006/relationships/image" Target="../media/image8.svg"/><Relationship Id="rId9" Type="http://schemas.openxmlformats.org/officeDocument/2006/relationships/image" Target="../media/image42.sv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6.svg"/><Relationship Id="rId7" Type="http://schemas.openxmlformats.org/officeDocument/2006/relationships/image" Target="../media/image45.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28.svg"/><Relationship Id="rId10" Type="http://schemas.openxmlformats.org/officeDocument/2006/relationships/image" Target="../media/image46.svg"/><Relationship Id="rId4" Type="http://schemas.openxmlformats.org/officeDocument/2006/relationships/image" Target="../media/image23.svg"/><Relationship Id="rId9" Type="http://schemas.openxmlformats.org/officeDocument/2006/relationships/image" Target="../media/image43.jpe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6.svg"/><Relationship Id="rId7" Type="http://schemas.openxmlformats.org/officeDocument/2006/relationships/image" Target="../media/image2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43.jpeg"/><Relationship Id="rId5" Type="http://schemas.openxmlformats.org/officeDocument/2006/relationships/image" Target="../media/image48.svg"/><Relationship Id="rId10" Type="http://schemas.openxmlformats.org/officeDocument/2006/relationships/image" Target="../media/image26.svg"/><Relationship Id="rId4" Type="http://schemas.openxmlformats.org/officeDocument/2006/relationships/image" Target="../media/image47.jpeg"/><Relationship Id="rId9" Type="http://schemas.openxmlformats.org/officeDocument/2006/relationships/image" Target="../media/image25.sv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6.svg"/><Relationship Id="rId7" Type="http://schemas.openxmlformats.org/officeDocument/2006/relationships/image" Target="../media/image2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48.svg"/><Relationship Id="rId10" Type="http://schemas.openxmlformats.org/officeDocument/2006/relationships/image" Target="../media/image26.svg"/><Relationship Id="rId4" Type="http://schemas.openxmlformats.org/officeDocument/2006/relationships/image" Target="../media/image47.jpeg"/><Relationship Id="rId9" Type="http://schemas.openxmlformats.org/officeDocument/2006/relationships/image" Target="../media/image25.svg"/></Relationships>
</file>

<file path=ppt/slides/_rels/slide18.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2.jpeg"/><Relationship Id="rId7" Type="http://schemas.openxmlformats.org/officeDocument/2006/relationships/image" Target="../media/image24.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7.png"/><Relationship Id="rId4" Type="http://schemas.openxmlformats.org/officeDocument/2006/relationships/image" Target="../media/image23.svg"/><Relationship Id="rId9" Type="http://schemas.openxmlformats.org/officeDocument/2006/relationships/image" Target="../media/image26.svg"/></Relationships>
</file>

<file path=ppt/slides/_rels/slide19.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25.svg"/><Relationship Id="rId3" Type="http://schemas.openxmlformats.org/officeDocument/2006/relationships/image" Target="../media/image22.jpeg"/><Relationship Id="rId7" Type="http://schemas.openxmlformats.org/officeDocument/2006/relationships/image" Target="../media/image52.jpeg"/><Relationship Id="rId12" Type="http://schemas.openxmlformats.org/officeDocument/2006/relationships/image" Target="../media/image24.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16.svg"/><Relationship Id="rId5" Type="http://schemas.openxmlformats.org/officeDocument/2006/relationships/image" Target="../media/image50.jpeg"/><Relationship Id="rId10" Type="http://schemas.openxmlformats.org/officeDocument/2006/relationships/image" Target="../media/image7.png"/><Relationship Id="rId4" Type="http://schemas.openxmlformats.org/officeDocument/2006/relationships/image" Target="../media/image49.png"/><Relationship Id="rId9" Type="http://schemas.openxmlformats.org/officeDocument/2006/relationships/image" Target="../media/image23.svg"/><Relationship Id="rId14" Type="http://schemas.openxmlformats.org/officeDocument/2006/relationships/image" Target="../media/image26.svg"/></Relationships>
</file>

<file path=ppt/slides/_rels/slide2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7.png"/><Relationship Id="rId4" Type="http://schemas.openxmlformats.org/officeDocument/2006/relationships/image" Target="../media/image2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8156100" y="-313280"/>
            <a:ext cx="10997295" cy="10913560"/>
            <a:chOff x="0" y="0"/>
            <a:chExt cx="790932" cy="784910"/>
          </a:xfrm>
        </p:grpSpPr>
        <p:sp>
          <p:nvSpPr>
            <p:cNvPr id="4" name="Freeform 4"/>
            <p:cNvSpPr/>
            <p:nvPr/>
          </p:nvSpPr>
          <p:spPr>
            <a:xfrm flipH="1">
              <a:off x="0" y="0"/>
              <a:ext cx="790932" cy="784910"/>
            </a:xfrm>
            <a:custGeom>
              <a:avLst/>
              <a:gdLst/>
              <a:ahLst/>
              <a:cxnLst/>
              <a:rect l="l" t="t" r="r" b="b"/>
              <a:pathLst>
                <a:path w="790932" h="784910">
                  <a:moveTo>
                    <a:pt x="790932" y="0"/>
                  </a:moveTo>
                  <a:lnTo>
                    <a:pt x="203200" y="0"/>
                  </a:lnTo>
                  <a:lnTo>
                    <a:pt x="0" y="392455"/>
                  </a:lnTo>
                  <a:lnTo>
                    <a:pt x="203200" y="784910"/>
                  </a:lnTo>
                  <a:lnTo>
                    <a:pt x="790932" y="784910"/>
                  </a:lnTo>
                  <a:lnTo>
                    <a:pt x="587732" y="392455"/>
                  </a:lnTo>
                  <a:lnTo>
                    <a:pt x="790932" y="0"/>
                  </a:lnTo>
                  <a:close/>
                </a:path>
              </a:pathLst>
            </a:custGeom>
            <a:blipFill>
              <a:blip r:embed="rId3"/>
              <a:stretch>
                <a:fillRect l="-5681" r="-43129"/>
              </a:stretch>
            </a:blipFill>
          </p:spPr>
          <p:txBody>
            <a:bodyPr/>
            <a:lstStyle/>
            <a:p>
              <a:endParaRPr lang="en-US"/>
            </a:p>
          </p:txBody>
        </p:sp>
      </p:grpSp>
      <p:sp>
        <p:nvSpPr>
          <p:cNvPr id="5" name="Freeform 5"/>
          <p:cNvSpPr/>
          <p:nvPr/>
        </p:nvSpPr>
        <p:spPr>
          <a:xfrm>
            <a:off x="6937371" y="4014335"/>
            <a:ext cx="6493293" cy="5811497"/>
          </a:xfrm>
          <a:custGeom>
            <a:avLst/>
            <a:gdLst/>
            <a:ahLst/>
            <a:cxnLst/>
            <a:rect l="l" t="t" r="r" b="b"/>
            <a:pathLst>
              <a:path w="6493293" h="5811497">
                <a:moveTo>
                  <a:pt x="0" y="0"/>
                </a:moveTo>
                <a:lnTo>
                  <a:pt x="6493293" y="0"/>
                </a:lnTo>
                <a:lnTo>
                  <a:pt x="6493293" y="5811497"/>
                </a:lnTo>
                <a:lnTo>
                  <a:pt x="0" y="5811497"/>
                </a:lnTo>
                <a:lnTo>
                  <a:pt x="0" y="0"/>
                </a:lnTo>
                <a:close/>
              </a:path>
            </a:pathLst>
          </a:custGeom>
          <a:blipFill>
            <a:blip r:embed="rId4"/>
            <a:stretch>
              <a:fillRect/>
            </a:stretch>
          </a:blipFill>
        </p:spPr>
        <p:txBody>
          <a:bodyPr/>
          <a:lstStyle/>
          <a:p>
            <a:endParaRPr lang="en-US"/>
          </a:p>
        </p:txBody>
      </p:sp>
      <p:grpSp>
        <p:nvGrpSpPr>
          <p:cNvPr id="6" name="Group 6"/>
          <p:cNvGrpSpPr/>
          <p:nvPr/>
        </p:nvGrpSpPr>
        <p:grpSpPr>
          <a:xfrm>
            <a:off x="7857710" y="4920913"/>
            <a:ext cx="4652616" cy="3998342"/>
            <a:chOff x="0" y="0"/>
            <a:chExt cx="812800" cy="698500"/>
          </a:xfrm>
        </p:grpSpPr>
        <p:sp>
          <p:nvSpPr>
            <p:cNvPr id="7" name="Freeform 7"/>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blipFill>
              <a:blip r:embed="rId5"/>
              <a:stretch>
                <a:fillRect l="-28906"/>
              </a:stretch>
            </a:blipFill>
          </p:spPr>
          <p:txBody>
            <a:bodyPr/>
            <a:lstStyle/>
            <a:p>
              <a:endParaRPr lang="en-US"/>
            </a:p>
          </p:txBody>
        </p:sp>
      </p:grpSp>
      <p:sp>
        <p:nvSpPr>
          <p:cNvPr id="8" name="Freeform 8"/>
          <p:cNvSpPr/>
          <p:nvPr/>
        </p:nvSpPr>
        <p:spPr>
          <a:xfrm>
            <a:off x="14331022" y="6302199"/>
            <a:ext cx="4156579" cy="4433684"/>
          </a:xfrm>
          <a:custGeom>
            <a:avLst/>
            <a:gdLst/>
            <a:ahLst/>
            <a:cxnLst/>
            <a:rect l="l" t="t" r="r" b="b"/>
            <a:pathLst>
              <a:path w="4156579" h="4433684">
                <a:moveTo>
                  <a:pt x="0" y="0"/>
                </a:moveTo>
                <a:lnTo>
                  <a:pt x="4156580" y="0"/>
                </a:lnTo>
                <a:lnTo>
                  <a:pt x="4156580" y="4433685"/>
                </a:lnTo>
                <a:lnTo>
                  <a:pt x="0" y="443368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rot="7537291">
            <a:off x="3362438" y="-775016"/>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8">
              <a:alphaModFix amt="34000"/>
            </a:blip>
            <a:stretch>
              <a:fillRect/>
            </a:stretch>
          </a:blipFill>
        </p:spPr>
        <p:txBody>
          <a:bodyPr/>
          <a:lstStyle/>
          <a:p>
            <a:endParaRPr lang="en-US"/>
          </a:p>
        </p:txBody>
      </p:sp>
      <p:sp>
        <p:nvSpPr>
          <p:cNvPr id="11" name="Freeform 11"/>
          <p:cNvSpPr/>
          <p:nvPr/>
        </p:nvSpPr>
        <p:spPr>
          <a:xfrm>
            <a:off x="-4535630" y="7519984"/>
            <a:ext cx="9071261" cy="3662521"/>
          </a:xfrm>
          <a:custGeom>
            <a:avLst/>
            <a:gdLst/>
            <a:ahLst/>
            <a:cxnLst/>
            <a:rect l="l" t="t" r="r" b="b"/>
            <a:pathLst>
              <a:path w="9071261" h="3662521">
                <a:moveTo>
                  <a:pt x="0" y="0"/>
                </a:moveTo>
                <a:lnTo>
                  <a:pt x="9071260" y="0"/>
                </a:lnTo>
                <a:lnTo>
                  <a:pt x="9071260" y="3662522"/>
                </a:lnTo>
                <a:lnTo>
                  <a:pt x="0" y="366252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Freeform 12"/>
          <p:cNvSpPr/>
          <p:nvPr/>
        </p:nvSpPr>
        <p:spPr>
          <a:xfrm rot="-7509435">
            <a:off x="-1954480" y="9824668"/>
            <a:ext cx="6944910" cy="1067780"/>
          </a:xfrm>
          <a:custGeom>
            <a:avLst/>
            <a:gdLst/>
            <a:ahLst/>
            <a:cxnLst/>
            <a:rect l="l" t="t" r="r" b="b"/>
            <a:pathLst>
              <a:path w="6944910" h="1067780">
                <a:moveTo>
                  <a:pt x="0" y="0"/>
                </a:moveTo>
                <a:lnTo>
                  <a:pt x="6944911" y="0"/>
                </a:lnTo>
                <a:lnTo>
                  <a:pt x="6944911" y="1067780"/>
                </a:lnTo>
                <a:lnTo>
                  <a:pt x="0" y="1067780"/>
                </a:lnTo>
                <a:lnTo>
                  <a:pt x="0" y="0"/>
                </a:lnTo>
                <a:close/>
              </a:path>
            </a:pathLst>
          </a:custGeom>
          <a:blipFill>
            <a:blip r:embed="rId8">
              <a:alphaModFix amt="34000"/>
            </a:blip>
            <a:stretch>
              <a:fillRect/>
            </a:stretch>
          </a:blipFill>
        </p:spPr>
        <p:txBody>
          <a:bodyPr/>
          <a:lstStyle/>
          <a:p>
            <a:endParaRPr lang="en-US"/>
          </a:p>
        </p:txBody>
      </p:sp>
      <p:sp>
        <p:nvSpPr>
          <p:cNvPr id="13" name="Freeform 13"/>
          <p:cNvSpPr/>
          <p:nvPr/>
        </p:nvSpPr>
        <p:spPr>
          <a:xfrm>
            <a:off x="844468" y="6009503"/>
            <a:ext cx="5415731" cy="1489326"/>
          </a:xfrm>
          <a:custGeom>
            <a:avLst/>
            <a:gdLst/>
            <a:ahLst/>
            <a:cxnLst/>
            <a:rect l="l" t="t" r="r" b="b"/>
            <a:pathLst>
              <a:path w="5415731" h="1489326">
                <a:moveTo>
                  <a:pt x="0" y="0"/>
                </a:moveTo>
                <a:lnTo>
                  <a:pt x="5415731" y="0"/>
                </a:lnTo>
                <a:lnTo>
                  <a:pt x="5415731" y="1489326"/>
                </a:lnTo>
                <a:lnTo>
                  <a:pt x="0" y="148932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4" name="Freeform 14"/>
          <p:cNvSpPr/>
          <p:nvPr/>
        </p:nvSpPr>
        <p:spPr>
          <a:xfrm>
            <a:off x="11109523" y="8097876"/>
            <a:ext cx="5345062" cy="988837"/>
          </a:xfrm>
          <a:custGeom>
            <a:avLst/>
            <a:gdLst/>
            <a:ahLst/>
            <a:cxnLst/>
            <a:rect l="l" t="t" r="r" b="b"/>
            <a:pathLst>
              <a:path w="5345062" h="988837">
                <a:moveTo>
                  <a:pt x="0" y="0"/>
                </a:moveTo>
                <a:lnTo>
                  <a:pt x="5345062" y="0"/>
                </a:lnTo>
                <a:lnTo>
                  <a:pt x="5345062" y="988837"/>
                </a:lnTo>
                <a:lnTo>
                  <a:pt x="0" y="98883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5" name="TextBox 15"/>
          <p:cNvSpPr txBox="1"/>
          <p:nvPr/>
        </p:nvSpPr>
        <p:spPr>
          <a:xfrm>
            <a:off x="389517" y="3349085"/>
            <a:ext cx="12711342" cy="2639262"/>
          </a:xfrm>
          <a:prstGeom prst="rect">
            <a:avLst/>
          </a:prstGeom>
        </p:spPr>
        <p:txBody>
          <a:bodyPr lIns="0" tIns="0" rIns="0" bIns="0" rtlCol="0" anchor="t">
            <a:spAutoFit/>
          </a:bodyPr>
          <a:lstStyle/>
          <a:p>
            <a:pPr algn="l">
              <a:lnSpc>
                <a:spcPts val="6739"/>
              </a:lnSpc>
            </a:pPr>
            <a:r>
              <a:rPr lang="en-US" sz="5184">
                <a:solidFill>
                  <a:srgbClr val="000000"/>
                </a:solidFill>
                <a:latin typeface="Chunk Five"/>
                <a:ea typeface="Chunk Five"/>
                <a:cs typeface="Chunk Five"/>
                <a:sym typeface="Chunk Five"/>
              </a:rPr>
              <a:t>CONFIDENT &amp; EFFECTIVE </a:t>
            </a:r>
          </a:p>
          <a:p>
            <a:pPr algn="l">
              <a:lnSpc>
                <a:spcPts val="6739"/>
              </a:lnSpc>
            </a:pPr>
            <a:r>
              <a:rPr lang="en-US" sz="5184">
                <a:solidFill>
                  <a:srgbClr val="000000"/>
                </a:solidFill>
                <a:latin typeface="Chunk Five"/>
                <a:ea typeface="Chunk Five"/>
                <a:cs typeface="Chunk Five"/>
                <a:sym typeface="Chunk Five"/>
              </a:rPr>
              <a:t>CUSTOMER SERVICE REPRESENTATIVE </a:t>
            </a:r>
          </a:p>
        </p:txBody>
      </p:sp>
      <p:sp>
        <p:nvSpPr>
          <p:cNvPr id="16" name="TextBox 16"/>
          <p:cNvSpPr txBox="1"/>
          <p:nvPr/>
        </p:nvSpPr>
        <p:spPr>
          <a:xfrm>
            <a:off x="1162826" y="6449257"/>
            <a:ext cx="4779014" cy="638393"/>
          </a:xfrm>
          <a:prstGeom prst="rect">
            <a:avLst/>
          </a:prstGeom>
        </p:spPr>
        <p:txBody>
          <a:bodyPr lIns="0" tIns="0" rIns="0" bIns="0" rtlCol="0" anchor="t">
            <a:spAutoFit/>
          </a:bodyPr>
          <a:lstStyle/>
          <a:p>
            <a:pPr algn="ctr">
              <a:lnSpc>
                <a:spcPts val="4554"/>
              </a:lnSpc>
            </a:pPr>
            <a:r>
              <a:rPr lang="en-US" sz="4421" b="1">
                <a:solidFill>
                  <a:srgbClr val="FFFFFF"/>
                </a:solidFill>
                <a:latin typeface="Poppins Bold"/>
                <a:ea typeface="Poppins Bold"/>
                <a:cs typeface="Poppins Bold"/>
                <a:sym typeface="Poppins Bold"/>
              </a:rPr>
              <a:t>Communication</a:t>
            </a:r>
          </a:p>
        </p:txBody>
      </p:sp>
      <p:sp>
        <p:nvSpPr>
          <p:cNvPr id="17" name="TextBox 17"/>
          <p:cNvSpPr txBox="1"/>
          <p:nvPr/>
        </p:nvSpPr>
        <p:spPr>
          <a:xfrm>
            <a:off x="13654747" y="8365869"/>
            <a:ext cx="2706114" cy="405227"/>
          </a:xfrm>
          <a:prstGeom prst="rect">
            <a:avLst/>
          </a:prstGeom>
        </p:spPr>
        <p:txBody>
          <a:bodyPr lIns="0" tIns="0" rIns="0" bIns="0" rtlCol="0" anchor="t">
            <a:spAutoFit/>
          </a:bodyPr>
          <a:lstStyle/>
          <a:p>
            <a:pPr algn="l">
              <a:lnSpc>
                <a:spcPts val="3087"/>
              </a:lnSpc>
            </a:pPr>
            <a:r>
              <a:rPr lang="en-US" sz="2356" b="1">
                <a:solidFill>
                  <a:srgbClr val="FFFFFF"/>
                </a:solidFill>
                <a:latin typeface="Poppins Bold"/>
                <a:ea typeface="Poppins Bold"/>
                <a:cs typeface="Poppins Bold"/>
                <a:sym typeface="Poppins Bold"/>
              </a:rPr>
              <a:t>Tanekqua Ward</a:t>
            </a:r>
          </a:p>
        </p:txBody>
      </p:sp>
      <p:sp>
        <p:nvSpPr>
          <p:cNvPr id="18" name="TextBox 18"/>
          <p:cNvSpPr txBox="1"/>
          <p:nvPr/>
        </p:nvSpPr>
        <p:spPr>
          <a:xfrm>
            <a:off x="11612959" y="8319950"/>
            <a:ext cx="2041789" cy="413208"/>
          </a:xfrm>
          <a:prstGeom prst="rect">
            <a:avLst/>
          </a:prstGeom>
        </p:spPr>
        <p:txBody>
          <a:bodyPr lIns="0" tIns="0" rIns="0" bIns="0" rtlCol="0" anchor="t">
            <a:spAutoFit/>
          </a:bodyPr>
          <a:lstStyle/>
          <a:p>
            <a:pPr algn="l">
              <a:lnSpc>
                <a:spcPts val="3104"/>
              </a:lnSpc>
            </a:pPr>
            <a:r>
              <a:rPr lang="en-US" sz="2370">
                <a:solidFill>
                  <a:srgbClr val="FFFFFF"/>
                </a:solidFill>
                <a:latin typeface="Poppins"/>
                <a:ea typeface="Poppins"/>
                <a:cs typeface="Poppins"/>
                <a:sym typeface="Poppins"/>
              </a:rPr>
              <a:t>Designed by: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0038341" y="-1206843"/>
            <a:ext cx="9197340" cy="10736580"/>
            <a:chOff x="0" y="0"/>
            <a:chExt cx="2422345" cy="2827741"/>
          </a:xfrm>
        </p:grpSpPr>
        <p:sp>
          <p:nvSpPr>
            <p:cNvPr id="4" name="Freeform 4"/>
            <p:cNvSpPr/>
            <p:nvPr/>
          </p:nvSpPr>
          <p:spPr>
            <a:xfrm>
              <a:off x="0" y="0"/>
              <a:ext cx="2422345" cy="2827741"/>
            </a:xfrm>
            <a:custGeom>
              <a:avLst/>
              <a:gdLst/>
              <a:ahLst/>
              <a:cxnLst/>
              <a:rect l="l" t="t" r="r" b="b"/>
              <a:pathLst>
                <a:path w="2422345" h="2827741">
                  <a:moveTo>
                    <a:pt x="84176" y="0"/>
                  </a:moveTo>
                  <a:lnTo>
                    <a:pt x="2338169" y="0"/>
                  </a:lnTo>
                  <a:cubicBezTo>
                    <a:pt x="2360494" y="0"/>
                    <a:pt x="2381904" y="8868"/>
                    <a:pt x="2397690" y="24654"/>
                  </a:cubicBezTo>
                  <a:cubicBezTo>
                    <a:pt x="2413476" y="40440"/>
                    <a:pt x="2422345" y="61851"/>
                    <a:pt x="2422345" y="84176"/>
                  </a:cubicBezTo>
                  <a:lnTo>
                    <a:pt x="2422345" y="2743565"/>
                  </a:lnTo>
                  <a:cubicBezTo>
                    <a:pt x="2422345" y="2765890"/>
                    <a:pt x="2413476" y="2787301"/>
                    <a:pt x="2397690" y="2803087"/>
                  </a:cubicBezTo>
                  <a:cubicBezTo>
                    <a:pt x="2381904" y="2818873"/>
                    <a:pt x="2360494" y="2827741"/>
                    <a:pt x="2338169" y="2827741"/>
                  </a:cubicBezTo>
                  <a:lnTo>
                    <a:pt x="84176" y="2827741"/>
                  </a:lnTo>
                  <a:cubicBezTo>
                    <a:pt x="61851" y="2827741"/>
                    <a:pt x="40440" y="2818873"/>
                    <a:pt x="24654" y="2803087"/>
                  </a:cubicBezTo>
                  <a:cubicBezTo>
                    <a:pt x="8868" y="2787301"/>
                    <a:pt x="0" y="2765890"/>
                    <a:pt x="0" y="2743565"/>
                  </a:cubicBezTo>
                  <a:lnTo>
                    <a:pt x="0" y="84176"/>
                  </a:lnTo>
                  <a:cubicBezTo>
                    <a:pt x="0" y="61851"/>
                    <a:pt x="8868" y="40440"/>
                    <a:pt x="24654" y="24654"/>
                  </a:cubicBezTo>
                  <a:cubicBezTo>
                    <a:pt x="40440" y="8868"/>
                    <a:pt x="61851" y="0"/>
                    <a:pt x="84176" y="0"/>
                  </a:cubicBezTo>
                  <a:close/>
                </a:path>
              </a:pathLst>
            </a:custGeom>
            <a:solidFill>
              <a:srgbClr val="B90014"/>
            </a:solidFill>
          </p:spPr>
          <p:txBody>
            <a:bodyPr/>
            <a:lstStyle/>
            <a:p>
              <a:endParaRPr lang="en-US"/>
            </a:p>
          </p:txBody>
        </p:sp>
        <p:sp>
          <p:nvSpPr>
            <p:cNvPr id="5" name="TextBox 5"/>
            <p:cNvSpPr txBox="1"/>
            <p:nvPr/>
          </p:nvSpPr>
          <p:spPr>
            <a:xfrm>
              <a:off x="0" y="-57150"/>
              <a:ext cx="2422345" cy="2884891"/>
            </a:xfrm>
            <a:prstGeom prst="rect">
              <a:avLst/>
            </a:prstGeom>
          </p:spPr>
          <p:txBody>
            <a:bodyPr lIns="50800" tIns="50800" rIns="50800" bIns="50800" rtlCol="0" anchor="ctr"/>
            <a:lstStyle/>
            <a:p>
              <a:pPr algn="ctr">
                <a:lnSpc>
                  <a:spcPts val="2796"/>
                </a:lnSpc>
              </a:pPr>
              <a:endParaRPr/>
            </a:p>
          </p:txBody>
        </p:sp>
      </p:grpSp>
      <p:grpSp>
        <p:nvGrpSpPr>
          <p:cNvPr id="6" name="Group 6"/>
          <p:cNvGrpSpPr/>
          <p:nvPr/>
        </p:nvGrpSpPr>
        <p:grpSpPr>
          <a:xfrm>
            <a:off x="-464333" y="6784636"/>
            <a:ext cx="19216665" cy="4947328"/>
            <a:chOff x="0" y="0"/>
            <a:chExt cx="3157119" cy="812800"/>
          </a:xfrm>
        </p:grpSpPr>
        <p:sp>
          <p:nvSpPr>
            <p:cNvPr id="7" name="Freeform 7"/>
            <p:cNvSpPr/>
            <p:nvPr/>
          </p:nvSpPr>
          <p:spPr>
            <a:xfrm>
              <a:off x="0" y="0"/>
              <a:ext cx="3157120" cy="812800"/>
            </a:xfrm>
            <a:custGeom>
              <a:avLst/>
              <a:gdLst/>
              <a:ahLst/>
              <a:cxnLst/>
              <a:rect l="l" t="t" r="r" b="b"/>
              <a:pathLst>
                <a:path w="3157120" h="812800">
                  <a:moveTo>
                    <a:pt x="40288" y="0"/>
                  </a:moveTo>
                  <a:lnTo>
                    <a:pt x="3116832" y="0"/>
                  </a:lnTo>
                  <a:cubicBezTo>
                    <a:pt x="3139082" y="0"/>
                    <a:pt x="3157120" y="18037"/>
                    <a:pt x="3157120" y="40288"/>
                  </a:cubicBezTo>
                  <a:lnTo>
                    <a:pt x="3157120" y="772512"/>
                  </a:lnTo>
                  <a:cubicBezTo>
                    <a:pt x="3157120" y="794763"/>
                    <a:pt x="3139082" y="812800"/>
                    <a:pt x="3116832" y="812800"/>
                  </a:cubicBezTo>
                  <a:lnTo>
                    <a:pt x="40288" y="812800"/>
                  </a:lnTo>
                  <a:cubicBezTo>
                    <a:pt x="18037" y="812800"/>
                    <a:pt x="0" y="794763"/>
                    <a:pt x="0" y="772512"/>
                  </a:cubicBezTo>
                  <a:lnTo>
                    <a:pt x="0" y="40288"/>
                  </a:lnTo>
                  <a:cubicBezTo>
                    <a:pt x="0" y="18037"/>
                    <a:pt x="18037" y="0"/>
                    <a:pt x="40288" y="0"/>
                  </a:cubicBezTo>
                  <a:close/>
                </a:path>
              </a:pathLst>
            </a:custGeom>
            <a:blipFill>
              <a:blip r:embed="rId3"/>
              <a:stretch>
                <a:fillRect t="-127626" b="-31647"/>
              </a:stretch>
            </a:blipFill>
          </p:spPr>
          <p:txBody>
            <a:bodyPr/>
            <a:lstStyle/>
            <a:p>
              <a:endParaRPr lang="en-US"/>
            </a:p>
          </p:txBody>
        </p:sp>
      </p:grpSp>
      <p:sp>
        <p:nvSpPr>
          <p:cNvPr id="8" name="Freeform 8"/>
          <p:cNvSpPr/>
          <p:nvPr/>
        </p:nvSpPr>
        <p:spPr>
          <a:xfrm>
            <a:off x="-959635" y="7671504"/>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3285923" y="8039339"/>
            <a:ext cx="6588976" cy="1218961"/>
          </a:xfrm>
          <a:custGeom>
            <a:avLst/>
            <a:gdLst/>
            <a:ahLst/>
            <a:cxnLst/>
            <a:rect l="l" t="t" r="r" b="b"/>
            <a:pathLst>
              <a:path w="6588976" h="1218961">
                <a:moveTo>
                  <a:pt x="0" y="0"/>
                </a:moveTo>
                <a:lnTo>
                  <a:pt x="6588977" y="0"/>
                </a:lnTo>
                <a:lnTo>
                  <a:pt x="6588977" y="1218961"/>
                </a:lnTo>
                <a:lnTo>
                  <a:pt x="0" y="121896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rot="5400000" flipH="1" flipV="1">
            <a:off x="17722884" y="-3756712"/>
            <a:ext cx="5031183" cy="9210403"/>
          </a:xfrm>
          <a:custGeom>
            <a:avLst/>
            <a:gdLst/>
            <a:ahLst/>
            <a:cxnLst/>
            <a:rect l="l" t="t" r="r" b="b"/>
            <a:pathLst>
              <a:path w="5031183" h="9210403">
                <a:moveTo>
                  <a:pt x="5031183" y="9210403"/>
                </a:moveTo>
                <a:lnTo>
                  <a:pt x="0" y="9210403"/>
                </a:lnTo>
                <a:lnTo>
                  <a:pt x="0" y="0"/>
                </a:lnTo>
                <a:lnTo>
                  <a:pt x="5031183" y="0"/>
                </a:lnTo>
                <a:lnTo>
                  <a:pt x="5031183" y="9210403"/>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9079239" y="2097065"/>
            <a:ext cx="6941933" cy="1709451"/>
          </a:xfrm>
          <a:custGeom>
            <a:avLst/>
            <a:gdLst/>
            <a:ahLst/>
            <a:cxnLst/>
            <a:rect l="l" t="t" r="r" b="b"/>
            <a:pathLst>
              <a:path w="6941933" h="1709451">
                <a:moveTo>
                  <a:pt x="0" y="0"/>
                </a:moveTo>
                <a:lnTo>
                  <a:pt x="6941932" y="0"/>
                </a:lnTo>
                <a:lnTo>
                  <a:pt x="6941932" y="1709451"/>
                </a:lnTo>
                <a:lnTo>
                  <a:pt x="0" y="170945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a:off x="6745021" y="1652638"/>
            <a:ext cx="5390439" cy="4824443"/>
          </a:xfrm>
          <a:custGeom>
            <a:avLst/>
            <a:gdLst/>
            <a:ahLst/>
            <a:cxnLst/>
            <a:rect l="l" t="t" r="r" b="b"/>
            <a:pathLst>
              <a:path w="5390439" h="4824443">
                <a:moveTo>
                  <a:pt x="0" y="0"/>
                </a:moveTo>
                <a:lnTo>
                  <a:pt x="5390439" y="0"/>
                </a:lnTo>
                <a:lnTo>
                  <a:pt x="5390439" y="4824442"/>
                </a:lnTo>
                <a:lnTo>
                  <a:pt x="0" y="4824442"/>
                </a:lnTo>
                <a:lnTo>
                  <a:pt x="0" y="0"/>
                </a:lnTo>
                <a:close/>
              </a:path>
            </a:pathLst>
          </a:custGeom>
          <a:blipFill>
            <a:blip r:embed="rId8"/>
            <a:stretch>
              <a:fillRect/>
            </a:stretch>
          </a:blipFill>
        </p:spPr>
        <p:txBody>
          <a:bodyPr/>
          <a:lstStyle/>
          <a:p>
            <a:endParaRPr lang="en-US"/>
          </a:p>
        </p:txBody>
      </p:sp>
      <p:grpSp>
        <p:nvGrpSpPr>
          <p:cNvPr id="13" name="Group 13"/>
          <p:cNvGrpSpPr/>
          <p:nvPr/>
        </p:nvGrpSpPr>
        <p:grpSpPr>
          <a:xfrm>
            <a:off x="7509044" y="2405238"/>
            <a:ext cx="3862392" cy="3319243"/>
            <a:chOff x="0" y="0"/>
            <a:chExt cx="812800" cy="698500"/>
          </a:xfrm>
        </p:grpSpPr>
        <p:sp>
          <p:nvSpPr>
            <p:cNvPr id="14" name="Freeform 14"/>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blipFill>
              <a:blip r:embed="rId9"/>
              <a:stretch>
                <a:fillRect l="-62930" t="-3213" r="-2762" b="-25323"/>
              </a:stretch>
            </a:blipFill>
          </p:spPr>
          <p:txBody>
            <a:bodyPr/>
            <a:lstStyle/>
            <a:p>
              <a:endParaRPr lang="en-US"/>
            </a:p>
          </p:txBody>
        </p:sp>
      </p:grpSp>
      <p:sp>
        <p:nvSpPr>
          <p:cNvPr id="15" name="Freeform 15"/>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6" name="TextBox 16"/>
          <p:cNvSpPr txBox="1"/>
          <p:nvPr/>
        </p:nvSpPr>
        <p:spPr>
          <a:xfrm>
            <a:off x="1028700" y="3856360"/>
            <a:ext cx="5350561" cy="2743815"/>
          </a:xfrm>
          <a:prstGeom prst="rect">
            <a:avLst/>
          </a:prstGeom>
        </p:spPr>
        <p:txBody>
          <a:bodyPr lIns="0" tIns="0" rIns="0" bIns="0" rtlCol="0" anchor="t">
            <a:spAutoFit/>
          </a:bodyPr>
          <a:lstStyle/>
          <a:p>
            <a:pPr algn="just">
              <a:lnSpc>
                <a:spcPts val="3116"/>
              </a:lnSpc>
            </a:pPr>
            <a:r>
              <a:rPr lang="en-US" sz="2225" b="1">
                <a:solidFill>
                  <a:srgbClr val="000000"/>
                </a:solidFill>
                <a:latin typeface="Poppins Bold"/>
                <a:ea typeface="Poppins Bold"/>
                <a:cs typeface="Poppins Bold"/>
                <a:sym typeface="Poppins Bold"/>
              </a:rPr>
              <a:t>Scenario:</a:t>
            </a:r>
          </a:p>
          <a:p>
            <a:pPr algn="just">
              <a:lnSpc>
                <a:spcPts val="3116"/>
              </a:lnSpc>
            </a:pPr>
            <a:r>
              <a:rPr lang="en-US" sz="2225">
                <a:solidFill>
                  <a:srgbClr val="000000"/>
                </a:solidFill>
                <a:latin typeface="Poppins"/>
                <a:ea typeface="Poppins"/>
                <a:cs typeface="Poppins"/>
                <a:sym typeface="Poppins"/>
              </a:rPr>
              <a:t>You’re about to listen to a customer service interaction. As you listen, imagine you’re the Quality Assurance (QA) Coach. As you listen, evaluate the representative’s communication (not the outcome).</a:t>
            </a:r>
          </a:p>
        </p:txBody>
      </p:sp>
      <p:sp>
        <p:nvSpPr>
          <p:cNvPr id="17" name="Freeform 17"/>
          <p:cNvSpPr/>
          <p:nvPr/>
        </p:nvSpPr>
        <p:spPr>
          <a:xfrm rot="7081378">
            <a:off x="3382840" y="-957543"/>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11">
              <a:alphaModFix amt="34000"/>
            </a:blip>
            <a:stretch>
              <a:fillRect/>
            </a:stretch>
          </a:blipFill>
        </p:spPr>
        <p:txBody>
          <a:bodyPr/>
          <a:lstStyle/>
          <a:p>
            <a:endParaRPr lang="en-US"/>
          </a:p>
        </p:txBody>
      </p:sp>
      <p:sp>
        <p:nvSpPr>
          <p:cNvPr id="18" name="AutoShape 18"/>
          <p:cNvSpPr/>
          <p:nvPr/>
        </p:nvSpPr>
        <p:spPr>
          <a:xfrm>
            <a:off x="5897880" y="5143500"/>
            <a:ext cx="6492240" cy="0"/>
          </a:xfrm>
          <a:prstGeom prst="line">
            <a:avLst/>
          </a:prstGeom>
          <a:ln w="38100" cap="flat">
            <a:solidFill>
              <a:srgbClr val="FFFFFF"/>
            </a:solidFill>
            <a:prstDash val="solid"/>
            <a:headEnd type="none" w="sm" len="sm"/>
            <a:tailEnd type="none" w="sm" len="sm"/>
          </a:ln>
        </p:spPr>
        <p:txBody>
          <a:bodyPr/>
          <a:lstStyle/>
          <a:p>
            <a:endParaRPr lang="en-US"/>
          </a:p>
        </p:txBody>
      </p:sp>
      <p:pic>
        <p:nvPicPr>
          <p:cNvPr id="19" name="Picture 19">
            <a:hlinkClick r:id="rId12" tooltip="https://mckissock-my.sharepoint.com/:v:/g/personal/tanekqua_ward_colibrigroup_com/IQDRRz0Iz0WjTp8KC3w55BoUAarcUzrSLCS7CNYHgl2omMA?e=ySg1yb"/>
          </p:cNvPr>
          <p:cNvPicPr>
            <a:picLocks noChangeAspect="1"/>
          </p:cNvPicPr>
          <p:nvPr/>
        </p:nvPicPr>
        <p:blipFill>
          <a:blip r:embed="rId13"/>
          <a:stretch>
            <a:fillRect/>
          </a:stretch>
        </p:blipFill>
        <p:spPr>
          <a:xfrm>
            <a:off x="1179540" y="1995320"/>
            <a:ext cx="1153812" cy="993354"/>
          </a:xfrm>
          <a:prstGeom prst="rect">
            <a:avLst/>
          </a:prstGeom>
        </p:spPr>
      </p:pic>
      <p:sp>
        <p:nvSpPr>
          <p:cNvPr id="20" name="TextBox 20"/>
          <p:cNvSpPr txBox="1"/>
          <p:nvPr/>
        </p:nvSpPr>
        <p:spPr>
          <a:xfrm>
            <a:off x="967937" y="2854423"/>
            <a:ext cx="7569227" cy="767443"/>
          </a:xfrm>
          <a:prstGeom prst="rect">
            <a:avLst/>
          </a:prstGeom>
        </p:spPr>
        <p:txBody>
          <a:bodyPr lIns="0" tIns="0" rIns="0" bIns="0" rtlCol="0" anchor="t">
            <a:spAutoFit/>
          </a:bodyPr>
          <a:lstStyle/>
          <a:p>
            <a:pPr algn="l">
              <a:lnSpc>
                <a:spcPts val="6267"/>
              </a:lnSpc>
            </a:pPr>
            <a:r>
              <a:rPr lang="en-US" sz="4821" b="1">
                <a:solidFill>
                  <a:srgbClr val="000000"/>
                </a:solidFill>
                <a:latin typeface="Open Sauce Bold"/>
                <a:ea typeface="Open Sauce Bold"/>
                <a:cs typeface="Open Sauce Bold"/>
                <a:sym typeface="Open Sauce Bold"/>
              </a:rPr>
              <a:t>Customer Call Review</a:t>
            </a:r>
          </a:p>
        </p:txBody>
      </p:sp>
      <p:grpSp>
        <p:nvGrpSpPr>
          <p:cNvPr id="21" name="Group 21"/>
          <p:cNvGrpSpPr/>
          <p:nvPr/>
        </p:nvGrpSpPr>
        <p:grpSpPr>
          <a:xfrm>
            <a:off x="11998343" y="2587471"/>
            <a:ext cx="5637168" cy="2352604"/>
            <a:chOff x="0" y="0"/>
            <a:chExt cx="7516224" cy="3136805"/>
          </a:xfrm>
        </p:grpSpPr>
        <p:sp>
          <p:nvSpPr>
            <p:cNvPr id="22" name="TextBox 22"/>
            <p:cNvSpPr txBox="1"/>
            <p:nvPr/>
          </p:nvSpPr>
          <p:spPr>
            <a:xfrm>
              <a:off x="0" y="1738562"/>
              <a:ext cx="7516224" cy="1398243"/>
            </a:xfrm>
            <a:prstGeom prst="rect">
              <a:avLst/>
            </a:prstGeom>
          </p:spPr>
          <p:txBody>
            <a:bodyPr lIns="0" tIns="0" rIns="0" bIns="0" rtlCol="0" anchor="t">
              <a:spAutoFit/>
            </a:bodyPr>
            <a:lstStyle/>
            <a:p>
              <a:pPr algn="just">
                <a:lnSpc>
                  <a:spcPts val="2836"/>
                </a:lnSpc>
              </a:pPr>
              <a:r>
                <a:rPr lang="en-US" sz="2025" dirty="0">
                  <a:solidFill>
                    <a:srgbClr val="FFFFFF"/>
                  </a:solidFill>
                  <a:latin typeface="Poppins"/>
                  <a:ea typeface="Poppins"/>
                  <a:cs typeface="Poppins"/>
                  <a:sym typeface="Poppins"/>
                </a:rPr>
                <a:t>What's ONE line that made this call worse? </a:t>
              </a:r>
            </a:p>
            <a:p>
              <a:pPr algn="just">
                <a:lnSpc>
                  <a:spcPts val="2836"/>
                </a:lnSpc>
              </a:pPr>
              <a:endParaRPr lang="en-US" sz="2025" dirty="0">
                <a:solidFill>
                  <a:srgbClr val="FFFFFF"/>
                </a:solidFill>
                <a:latin typeface="Poppins"/>
                <a:ea typeface="Poppins"/>
                <a:cs typeface="Poppins"/>
                <a:sym typeface="Poppins"/>
              </a:endParaRPr>
            </a:p>
            <a:p>
              <a:pPr algn="just">
                <a:lnSpc>
                  <a:spcPts val="2836"/>
                </a:lnSpc>
              </a:pPr>
              <a:r>
                <a:rPr lang="en-US" sz="2025" dirty="0">
                  <a:solidFill>
                    <a:srgbClr val="FFFFFF"/>
                  </a:solidFill>
                  <a:latin typeface="Poppins"/>
                  <a:ea typeface="Poppins"/>
                  <a:cs typeface="Poppins"/>
                  <a:sym typeface="Poppins"/>
                </a:rPr>
                <a:t>What would you have said instead?</a:t>
              </a:r>
            </a:p>
          </p:txBody>
        </p:sp>
        <p:sp>
          <p:nvSpPr>
            <p:cNvPr id="23" name="TextBox 23"/>
            <p:cNvSpPr txBox="1"/>
            <p:nvPr/>
          </p:nvSpPr>
          <p:spPr>
            <a:xfrm>
              <a:off x="320076" y="-28575"/>
              <a:ext cx="4526498" cy="1015053"/>
            </a:xfrm>
            <a:prstGeom prst="rect">
              <a:avLst/>
            </a:prstGeom>
          </p:spPr>
          <p:txBody>
            <a:bodyPr lIns="0" tIns="0" rIns="0" bIns="0" rtlCol="0" anchor="t">
              <a:spAutoFit/>
            </a:bodyPr>
            <a:lstStyle/>
            <a:p>
              <a:pPr algn="l">
                <a:lnSpc>
                  <a:spcPts val="2945"/>
                </a:lnSpc>
              </a:pPr>
              <a:r>
                <a:rPr lang="en-US" sz="2434" b="1" spc="-36" dirty="0">
                  <a:solidFill>
                    <a:srgbClr val="D82232"/>
                  </a:solidFill>
                  <a:latin typeface="Poppins Bold"/>
                  <a:ea typeface="Poppins Bold"/>
                  <a:cs typeface="Poppins Bold"/>
                  <a:sym typeface="Poppins Bold"/>
                </a:rPr>
                <a:t>Customer Call Review (Debrief)</a:t>
              </a:r>
            </a:p>
          </p:txBody>
        </p:sp>
      </p:gr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250" fill="hold"/>
                                        <p:tgtEl>
                                          <p:spTgt spid="21"/>
                                        </p:tgtEl>
                                        <p:attrNameLst>
                                          <p:attrName>ppt_x</p:attrName>
                                        </p:attrNameLst>
                                      </p:cBhvr>
                                      <p:tavLst>
                                        <p:tav tm="0">
                                          <p:val>
                                            <p:strVal val="#ppt_x"/>
                                          </p:val>
                                        </p:tav>
                                        <p:tav tm="100000">
                                          <p:val>
                                            <p:strVal val="#ppt_x"/>
                                          </p:val>
                                        </p:tav>
                                      </p:tavLst>
                                    </p:anim>
                                    <p:anim calcmode="lin" valueType="num">
                                      <p:cBhvr additive="base">
                                        <p:cTn id="8" dur="2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9286733" y="-586251"/>
            <a:ext cx="7796689" cy="11166649"/>
            <a:chOff x="0" y="0"/>
            <a:chExt cx="2053449" cy="2941010"/>
          </a:xfrm>
        </p:grpSpPr>
        <p:sp>
          <p:nvSpPr>
            <p:cNvPr id="4" name="Freeform 4"/>
            <p:cNvSpPr/>
            <p:nvPr/>
          </p:nvSpPr>
          <p:spPr>
            <a:xfrm>
              <a:off x="0" y="0"/>
              <a:ext cx="2053449" cy="2941010"/>
            </a:xfrm>
            <a:custGeom>
              <a:avLst/>
              <a:gdLst/>
              <a:ahLst/>
              <a:cxnLst/>
              <a:rect l="l" t="t" r="r" b="b"/>
              <a:pathLst>
                <a:path w="2053449" h="2941010">
                  <a:moveTo>
                    <a:pt x="99298" y="0"/>
                  </a:moveTo>
                  <a:lnTo>
                    <a:pt x="1954151" y="0"/>
                  </a:lnTo>
                  <a:cubicBezTo>
                    <a:pt x="1980487" y="0"/>
                    <a:pt x="2005744" y="10462"/>
                    <a:pt x="2024366" y="29084"/>
                  </a:cubicBezTo>
                  <a:cubicBezTo>
                    <a:pt x="2042987" y="47705"/>
                    <a:pt x="2053449" y="72962"/>
                    <a:pt x="2053449" y="99298"/>
                  </a:cubicBezTo>
                  <a:lnTo>
                    <a:pt x="2053449" y="2841713"/>
                  </a:lnTo>
                  <a:cubicBezTo>
                    <a:pt x="2053449" y="2868048"/>
                    <a:pt x="2042987" y="2893305"/>
                    <a:pt x="2024366" y="2911927"/>
                  </a:cubicBezTo>
                  <a:cubicBezTo>
                    <a:pt x="2005744" y="2930549"/>
                    <a:pt x="1980487" y="2941010"/>
                    <a:pt x="1954151" y="2941010"/>
                  </a:cubicBezTo>
                  <a:lnTo>
                    <a:pt x="99298" y="2941010"/>
                  </a:lnTo>
                  <a:cubicBezTo>
                    <a:pt x="72962" y="2941010"/>
                    <a:pt x="47705" y="2930549"/>
                    <a:pt x="29084" y="2911927"/>
                  </a:cubicBezTo>
                  <a:cubicBezTo>
                    <a:pt x="10462" y="2893305"/>
                    <a:pt x="0" y="2868048"/>
                    <a:pt x="0" y="2841713"/>
                  </a:cubicBezTo>
                  <a:lnTo>
                    <a:pt x="0" y="99298"/>
                  </a:lnTo>
                  <a:cubicBezTo>
                    <a:pt x="0" y="72962"/>
                    <a:pt x="10462" y="47705"/>
                    <a:pt x="29084" y="29084"/>
                  </a:cubicBezTo>
                  <a:cubicBezTo>
                    <a:pt x="47705" y="10462"/>
                    <a:pt x="72962" y="0"/>
                    <a:pt x="99298" y="0"/>
                  </a:cubicBezTo>
                  <a:close/>
                </a:path>
              </a:pathLst>
            </a:custGeom>
            <a:solidFill>
              <a:srgbClr val="B90014"/>
            </a:solidFill>
          </p:spPr>
          <p:txBody>
            <a:bodyPr/>
            <a:lstStyle/>
            <a:p>
              <a:endParaRPr lang="en-US"/>
            </a:p>
          </p:txBody>
        </p:sp>
        <p:sp>
          <p:nvSpPr>
            <p:cNvPr id="5" name="TextBox 5"/>
            <p:cNvSpPr txBox="1"/>
            <p:nvPr/>
          </p:nvSpPr>
          <p:spPr>
            <a:xfrm>
              <a:off x="0" y="-57150"/>
              <a:ext cx="2053449" cy="2998160"/>
            </a:xfrm>
            <a:prstGeom prst="rect">
              <a:avLst/>
            </a:prstGeom>
          </p:spPr>
          <p:txBody>
            <a:bodyPr lIns="50800" tIns="50800" rIns="50800" bIns="50800" rtlCol="0" anchor="ctr"/>
            <a:lstStyle/>
            <a:p>
              <a:pPr algn="ctr">
                <a:lnSpc>
                  <a:spcPts val="2796"/>
                </a:lnSpc>
              </a:pPr>
              <a:endParaRPr/>
            </a:p>
          </p:txBody>
        </p:sp>
      </p:grpSp>
      <p:grpSp>
        <p:nvGrpSpPr>
          <p:cNvPr id="6" name="Group 6"/>
          <p:cNvGrpSpPr/>
          <p:nvPr/>
        </p:nvGrpSpPr>
        <p:grpSpPr>
          <a:xfrm>
            <a:off x="13266133" y="-221590"/>
            <a:ext cx="8530299" cy="10891190"/>
            <a:chOff x="0" y="0"/>
            <a:chExt cx="3157119" cy="4030901"/>
          </a:xfrm>
        </p:grpSpPr>
        <p:sp>
          <p:nvSpPr>
            <p:cNvPr id="7" name="Freeform 7"/>
            <p:cNvSpPr/>
            <p:nvPr/>
          </p:nvSpPr>
          <p:spPr>
            <a:xfrm>
              <a:off x="0" y="0"/>
              <a:ext cx="3157120" cy="4030901"/>
            </a:xfrm>
            <a:custGeom>
              <a:avLst/>
              <a:gdLst/>
              <a:ahLst/>
              <a:cxnLst/>
              <a:rect l="l" t="t" r="r" b="b"/>
              <a:pathLst>
                <a:path w="3157120" h="4030901">
                  <a:moveTo>
                    <a:pt x="90758" y="0"/>
                  </a:moveTo>
                  <a:lnTo>
                    <a:pt x="3066362" y="0"/>
                  </a:lnTo>
                  <a:cubicBezTo>
                    <a:pt x="3116486" y="0"/>
                    <a:pt x="3157120" y="40634"/>
                    <a:pt x="3157120" y="90758"/>
                  </a:cubicBezTo>
                  <a:lnTo>
                    <a:pt x="3157120" y="3940143"/>
                  </a:lnTo>
                  <a:cubicBezTo>
                    <a:pt x="3157120" y="3990267"/>
                    <a:pt x="3116486" y="4030901"/>
                    <a:pt x="3066362" y="4030901"/>
                  </a:cubicBezTo>
                  <a:lnTo>
                    <a:pt x="90758" y="4030901"/>
                  </a:lnTo>
                  <a:cubicBezTo>
                    <a:pt x="40634" y="4030901"/>
                    <a:pt x="0" y="3990267"/>
                    <a:pt x="0" y="3940143"/>
                  </a:cubicBezTo>
                  <a:lnTo>
                    <a:pt x="0" y="90758"/>
                  </a:lnTo>
                  <a:cubicBezTo>
                    <a:pt x="0" y="40634"/>
                    <a:pt x="40634" y="0"/>
                    <a:pt x="90758" y="0"/>
                  </a:cubicBezTo>
                  <a:close/>
                </a:path>
              </a:pathLst>
            </a:custGeom>
            <a:blipFill>
              <a:blip r:embed="rId3"/>
              <a:stretch>
                <a:fillRect l="-20567" r="-70708"/>
              </a:stretch>
            </a:blipFill>
          </p:spPr>
          <p:txBody>
            <a:bodyPr/>
            <a:lstStyle/>
            <a:p>
              <a:endParaRPr lang="en-US"/>
            </a:p>
          </p:txBody>
        </p:sp>
      </p:grpSp>
      <p:sp>
        <p:nvSpPr>
          <p:cNvPr id="8" name="Freeform 8"/>
          <p:cNvSpPr/>
          <p:nvPr/>
        </p:nvSpPr>
        <p:spPr>
          <a:xfrm>
            <a:off x="-959635" y="7671504"/>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rot="8100000" flipH="1">
            <a:off x="-1378245" y="9932629"/>
            <a:ext cx="6944910" cy="1067780"/>
          </a:xfrm>
          <a:custGeom>
            <a:avLst/>
            <a:gdLst/>
            <a:ahLst/>
            <a:cxnLst/>
            <a:rect l="l" t="t" r="r" b="b"/>
            <a:pathLst>
              <a:path w="6944910" h="1067780">
                <a:moveTo>
                  <a:pt x="6944910" y="0"/>
                </a:moveTo>
                <a:lnTo>
                  <a:pt x="0" y="0"/>
                </a:lnTo>
                <a:lnTo>
                  <a:pt x="0" y="1067780"/>
                </a:lnTo>
                <a:lnTo>
                  <a:pt x="6944910" y="1067780"/>
                </a:lnTo>
                <a:lnTo>
                  <a:pt x="6944910" y="0"/>
                </a:lnTo>
                <a:close/>
              </a:path>
            </a:pathLst>
          </a:custGeom>
          <a:blipFill>
            <a:blip r:embed="rId5">
              <a:alphaModFix amt="34000"/>
            </a:blip>
            <a:stretch>
              <a:fillRect/>
            </a:stretch>
          </a:blipFill>
        </p:spPr>
        <p:txBody>
          <a:bodyPr/>
          <a:lstStyle/>
          <a:p>
            <a:endParaRPr lang="en-US"/>
          </a:p>
        </p:txBody>
      </p:sp>
      <p:sp>
        <p:nvSpPr>
          <p:cNvPr id="10" name="Freeform 10"/>
          <p:cNvSpPr/>
          <p:nvPr/>
        </p:nvSpPr>
        <p:spPr>
          <a:xfrm>
            <a:off x="9439497" y="392719"/>
            <a:ext cx="4365970" cy="1091493"/>
          </a:xfrm>
          <a:custGeom>
            <a:avLst/>
            <a:gdLst/>
            <a:ahLst/>
            <a:cxnLst/>
            <a:rect l="l" t="t" r="r" b="b"/>
            <a:pathLst>
              <a:path w="4365970" h="1091493">
                <a:moveTo>
                  <a:pt x="0" y="0"/>
                </a:moveTo>
                <a:lnTo>
                  <a:pt x="4365970" y="0"/>
                </a:lnTo>
                <a:lnTo>
                  <a:pt x="4365970" y="1091493"/>
                </a:lnTo>
                <a:lnTo>
                  <a:pt x="0" y="109149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TextBox 11"/>
          <p:cNvSpPr txBox="1"/>
          <p:nvPr/>
        </p:nvSpPr>
        <p:spPr>
          <a:xfrm>
            <a:off x="603244" y="2727357"/>
            <a:ext cx="4990640" cy="864722"/>
          </a:xfrm>
          <a:prstGeom prst="rect">
            <a:avLst/>
          </a:prstGeom>
        </p:spPr>
        <p:txBody>
          <a:bodyPr lIns="0" tIns="0" rIns="0" bIns="0" rtlCol="0" anchor="t">
            <a:spAutoFit/>
          </a:bodyPr>
          <a:lstStyle/>
          <a:p>
            <a:pPr algn="l">
              <a:lnSpc>
                <a:spcPts val="3429"/>
              </a:lnSpc>
            </a:pPr>
            <a:r>
              <a:rPr lang="en-US" sz="2931" b="1">
                <a:solidFill>
                  <a:srgbClr val="000000"/>
                </a:solidFill>
                <a:latin typeface="Open Sauce Bold"/>
                <a:ea typeface="Open Sauce Bold"/>
                <a:cs typeface="Open Sauce Bold"/>
                <a:sym typeface="Open Sauce Bold"/>
              </a:rPr>
              <a:t>By the end of this session, you will be able to:</a:t>
            </a:r>
          </a:p>
        </p:txBody>
      </p:sp>
      <p:sp>
        <p:nvSpPr>
          <p:cNvPr id="12" name="Freeform 12"/>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p:cNvSpPr/>
          <p:nvPr/>
        </p:nvSpPr>
        <p:spPr>
          <a:xfrm>
            <a:off x="-458291" y="0"/>
            <a:ext cx="4566232" cy="1141558"/>
          </a:xfrm>
          <a:custGeom>
            <a:avLst/>
            <a:gdLst/>
            <a:ahLst/>
            <a:cxnLst/>
            <a:rect l="l" t="t" r="r" b="b"/>
            <a:pathLst>
              <a:path w="4566232" h="1141558">
                <a:moveTo>
                  <a:pt x="0" y="0"/>
                </a:moveTo>
                <a:lnTo>
                  <a:pt x="4566232" y="0"/>
                </a:lnTo>
                <a:lnTo>
                  <a:pt x="4566232" y="1141558"/>
                </a:lnTo>
                <a:lnTo>
                  <a:pt x="0" y="114155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4" name="Freeform 14"/>
          <p:cNvSpPr/>
          <p:nvPr/>
        </p:nvSpPr>
        <p:spPr>
          <a:xfrm>
            <a:off x="12477495" y="8448364"/>
            <a:ext cx="7191241" cy="1330380"/>
          </a:xfrm>
          <a:custGeom>
            <a:avLst/>
            <a:gdLst/>
            <a:ahLst/>
            <a:cxnLst/>
            <a:rect l="l" t="t" r="r" b="b"/>
            <a:pathLst>
              <a:path w="7191241" h="1330380">
                <a:moveTo>
                  <a:pt x="0" y="0"/>
                </a:moveTo>
                <a:lnTo>
                  <a:pt x="7191241" y="0"/>
                </a:lnTo>
                <a:lnTo>
                  <a:pt x="7191241" y="1330379"/>
                </a:lnTo>
                <a:lnTo>
                  <a:pt x="0" y="133037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5" name="TextBox 15"/>
          <p:cNvSpPr txBox="1"/>
          <p:nvPr/>
        </p:nvSpPr>
        <p:spPr>
          <a:xfrm>
            <a:off x="10570986" y="586017"/>
            <a:ext cx="2102992" cy="567119"/>
          </a:xfrm>
          <a:prstGeom prst="rect">
            <a:avLst/>
          </a:prstGeom>
        </p:spPr>
        <p:txBody>
          <a:bodyPr lIns="0" tIns="0" rIns="0" bIns="0" rtlCol="0" anchor="t">
            <a:spAutoFit/>
          </a:bodyPr>
          <a:lstStyle/>
          <a:p>
            <a:pPr algn="l">
              <a:lnSpc>
                <a:spcPts val="4348"/>
              </a:lnSpc>
            </a:pPr>
            <a:r>
              <a:rPr lang="en-US" sz="3344" b="1">
                <a:solidFill>
                  <a:srgbClr val="000000"/>
                </a:solidFill>
                <a:latin typeface="Poppins Bold"/>
                <a:ea typeface="Poppins Bold"/>
                <a:cs typeface="Poppins Bold"/>
                <a:sym typeface="Poppins Bold"/>
              </a:rPr>
              <a:t>Agenda</a:t>
            </a:r>
          </a:p>
        </p:txBody>
      </p:sp>
      <p:sp>
        <p:nvSpPr>
          <p:cNvPr id="16" name="TextBox 16"/>
          <p:cNvSpPr txBox="1"/>
          <p:nvPr/>
        </p:nvSpPr>
        <p:spPr>
          <a:xfrm>
            <a:off x="-31110" y="3728936"/>
            <a:ext cx="8473675" cy="5261918"/>
          </a:xfrm>
          <a:prstGeom prst="rect">
            <a:avLst/>
          </a:prstGeom>
        </p:spPr>
        <p:txBody>
          <a:bodyPr lIns="0" tIns="0" rIns="0" bIns="0" rtlCol="0" anchor="t">
            <a:spAutoFit/>
          </a:bodyPr>
          <a:lstStyle/>
          <a:p>
            <a:pPr marL="496571" lvl="1" indent="-248285" algn="l">
              <a:lnSpc>
                <a:spcPts val="3220"/>
              </a:lnSpc>
              <a:buFont typeface="Arial"/>
              <a:buChar char="•"/>
            </a:pPr>
            <a:r>
              <a:rPr lang="en-US" sz="2300">
                <a:solidFill>
                  <a:srgbClr val="000000"/>
                </a:solidFill>
                <a:latin typeface="Poppins"/>
                <a:ea typeface="Poppins"/>
                <a:cs typeface="Poppins"/>
                <a:sym typeface="Poppins"/>
              </a:rPr>
              <a:t>Apply the 4 pillars of confident communication (Clarity, Certainty, Calmness, Competence) on live calls</a:t>
            </a:r>
          </a:p>
          <a:p>
            <a:pPr algn="l">
              <a:lnSpc>
                <a:spcPts val="3220"/>
              </a:lnSpc>
            </a:pPr>
            <a:endParaRPr lang="en-US" sz="2300">
              <a:solidFill>
                <a:srgbClr val="000000"/>
              </a:solidFill>
              <a:latin typeface="Poppins"/>
              <a:ea typeface="Poppins"/>
              <a:cs typeface="Poppins"/>
              <a:sym typeface="Poppins"/>
            </a:endParaRPr>
          </a:p>
          <a:p>
            <a:pPr marL="496571" lvl="1" indent="-248285" algn="l">
              <a:lnSpc>
                <a:spcPts val="3220"/>
              </a:lnSpc>
              <a:buFont typeface="Arial"/>
              <a:buChar char="•"/>
            </a:pPr>
            <a:r>
              <a:rPr lang="en-US" sz="2300">
                <a:solidFill>
                  <a:srgbClr val="000000"/>
                </a:solidFill>
                <a:latin typeface="Poppins"/>
                <a:ea typeface="Poppins"/>
                <a:cs typeface="Poppins"/>
                <a:sym typeface="Poppins"/>
              </a:rPr>
              <a:t>Reframe negative or uncertain phrases into positive, action-oriented language</a:t>
            </a:r>
          </a:p>
          <a:p>
            <a:pPr algn="l">
              <a:lnSpc>
                <a:spcPts val="3220"/>
              </a:lnSpc>
            </a:pPr>
            <a:endParaRPr lang="en-US" sz="2300">
              <a:solidFill>
                <a:srgbClr val="000000"/>
              </a:solidFill>
              <a:latin typeface="Poppins"/>
              <a:ea typeface="Poppins"/>
              <a:cs typeface="Poppins"/>
              <a:sym typeface="Poppins"/>
            </a:endParaRPr>
          </a:p>
          <a:p>
            <a:pPr marL="496571" lvl="1" indent="-248285" algn="l">
              <a:lnSpc>
                <a:spcPts val="3220"/>
              </a:lnSpc>
              <a:buFont typeface="Arial"/>
              <a:buChar char="•"/>
            </a:pPr>
            <a:r>
              <a:rPr lang="en-US" sz="2300">
                <a:solidFill>
                  <a:srgbClr val="000000"/>
                </a:solidFill>
                <a:latin typeface="Poppins"/>
                <a:ea typeface="Poppins"/>
                <a:cs typeface="Poppins"/>
                <a:sym typeface="Poppins"/>
              </a:rPr>
              <a:t>Use tone, active listening, and empathy to build trust and de-escalate tension</a:t>
            </a:r>
          </a:p>
          <a:p>
            <a:pPr algn="l">
              <a:lnSpc>
                <a:spcPts val="3220"/>
              </a:lnSpc>
            </a:pPr>
            <a:endParaRPr lang="en-US" sz="2300">
              <a:solidFill>
                <a:srgbClr val="000000"/>
              </a:solidFill>
              <a:latin typeface="Poppins"/>
              <a:ea typeface="Poppins"/>
              <a:cs typeface="Poppins"/>
              <a:sym typeface="Poppins"/>
            </a:endParaRPr>
          </a:p>
          <a:p>
            <a:pPr marL="496571" lvl="1" indent="-248285" algn="l">
              <a:lnSpc>
                <a:spcPts val="3220"/>
              </a:lnSpc>
              <a:buFont typeface="Arial"/>
              <a:buChar char="•"/>
            </a:pPr>
            <a:r>
              <a:rPr lang="en-US" sz="2300">
                <a:solidFill>
                  <a:srgbClr val="000000"/>
                </a:solidFill>
                <a:latin typeface="Poppins"/>
                <a:ea typeface="Poppins"/>
                <a:cs typeface="Poppins"/>
                <a:sym typeface="Poppins"/>
              </a:rPr>
              <a:t>Deliver unwelcome news and say “no” professionally, without sounding defensive</a:t>
            </a:r>
          </a:p>
          <a:p>
            <a:pPr algn="l">
              <a:lnSpc>
                <a:spcPts val="3676"/>
              </a:lnSpc>
            </a:pPr>
            <a:endParaRPr lang="en-US" sz="2300">
              <a:solidFill>
                <a:srgbClr val="000000"/>
              </a:solidFill>
              <a:latin typeface="Poppins"/>
              <a:ea typeface="Poppins"/>
              <a:cs typeface="Poppins"/>
              <a:sym typeface="Poppins"/>
            </a:endParaRPr>
          </a:p>
        </p:txBody>
      </p:sp>
      <p:sp>
        <p:nvSpPr>
          <p:cNvPr id="17" name="TextBox 17"/>
          <p:cNvSpPr txBox="1"/>
          <p:nvPr/>
        </p:nvSpPr>
        <p:spPr>
          <a:xfrm>
            <a:off x="9439497" y="1689833"/>
            <a:ext cx="3592829" cy="56546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FFFFFF"/>
                </a:solidFill>
                <a:latin typeface="Poppins"/>
                <a:ea typeface="Poppins"/>
                <a:cs typeface="Poppins"/>
                <a:sym typeface="Poppins"/>
              </a:rPr>
              <a:t>The 4 Pillars of Confident Communication</a:t>
            </a:r>
          </a:p>
          <a:p>
            <a:pPr algn="l">
              <a:lnSpc>
                <a:spcPts val="2800"/>
              </a:lnSpc>
            </a:pPr>
            <a:endParaRPr lang="en-US" sz="2000">
              <a:solidFill>
                <a:srgbClr val="FFFFFF"/>
              </a:solidFill>
              <a:latin typeface="Poppins"/>
              <a:ea typeface="Poppins"/>
              <a:cs typeface="Poppins"/>
              <a:sym typeface="Poppins"/>
            </a:endParaRPr>
          </a:p>
          <a:p>
            <a:pPr marL="431801" lvl="1" indent="-215900" algn="l">
              <a:lnSpc>
                <a:spcPts val="2800"/>
              </a:lnSpc>
              <a:buFont typeface="Arial"/>
              <a:buChar char="•"/>
            </a:pPr>
            <a:r>
              <a:rPr lang="en-US" sz="2000">
                <a:solidFill>
                  <a:srgbClr val="FFFFFF"/>
                </a:solidFill>
                <a:latin typeface="Poppins"/>
                <a:ea typeface="Poppins"/>
                <a:cs typeface="Poppins"/>
                <a:sym typeface="Poppins"/>
              </a:rPr>
              <a:t>Activity: Reframe It!</a:t>
            </a:r>
          </a:p>
          <a:p>
            <a:pPr algn="l">
              <a:lnSpc>
                <a:spcPts val="2800"/>
              </a:lnSpc>
            </a:pPr>
            <a:endParaRPr lang="en-US" sz="2000">
              <a:solidFill>
                <a:srgbClr val="FFFFFF"/>
              </a:solidFill>
              <a:latin typeface="Poppins"/>
              <a:ea typeface="Poppins"/>
              <a:cs typeface="Poppins"/>
              <a:sym typeface="Poppins"/>
            </a:endParaRPr>
          </a:p>
          <a:p>
            <a:pPr marL="431801" lvl="1" indent="-215900" algn="l">
              <a:lnSpc>
                <a:spcPts val="2800"/>
              </a:lnSpc>
              <a:buFont typeface="Arial"/>
              <a:buChar char="•"/>
            </a:pPr>
            <a:r>
              <a:rPr lang="en-US" sz="2000">
                <a:solidFill>
                  <a:srgbClr val="FFFFFF"/>
                </a:solidFill>
                <a:latin typeface="Poppins"/>
                <a:ea typeface="Poppins"/>
                <a:cs typeface="Poppins"/>
                <a:sym typeface="Poppins"/>
              </a:rPr>
              <a:t>Tone and Verbal Techniques</a:t>
            </a:r>
          </a:p>
          <a:p>
            <a:pPr algn="l">
              <a:lnSpc>
                <a:spcPts val="2800"/>
              </a:lnSpc>
            </a:pPr>
            <a:endParaRPr lang="en-US" sz="2000">
              <a:solidFill>
                <a:srgbClr val="FFFFFF"/>
              </a:solidFill>
              <a:latin typeface="Poppins"/>
              <a:ea typeface="Poppins"/>
              <a:cs typeface="Poppins"/>
              <a:sym typeface="Poppins"/>
            </a:endParaRPr>
          </a:p>
          <a:p>
            <a:pPr marL="431801" lvl="1" indent="-215900" algn="l">
              <a:lnSpc>
                <a:spcPts val="2800"/>
              </a:lnSpc>
              <a:buFont typeface="Arial"/>
              <a:buChar char="•"/>
            </a:pPr>
            <a:r>
              <a:rPr lang="en-US" sz="2000">
                <a:solidFill>
                  <a:srgbClr val="FFFFFF"/>
                </a:solidFill>
                <a:latin typeface="Poppins"/>
                <a:ea typeface="Poppins"/>
                <a:cs typeface="Poppins"/>
                <a:sym typeface="Poppins"/>
              </a:rPr>
              <a:t>Activity: Tone Challenge</a:t>
            </a:r>
          </a:p>
          <a:p>
            <a:pPr algn="l">
              <a:lnSpc>
                <a:spcPts val="2800"/>
              </a:lnSpc>
            </a:pPr>
            <a:endParaRPr lang="en-US" sz="2000">
              <a:solidFill>
                <a:srgbClr val="FFFFFF"/>
              </a:solidFill>
              <a:latin typeface="Poppins"/>
              <a:ea typeface="Poppins"/>
              <a:cs typeface="Poppins"/>
              <a:sym typeface="Poppins"/>
            </a:endParaRPr>
          </a:p>
          <a:p>
            <a:pPr marL="431801" lvl="1" indent="-215900" algn="l">
              <a:lnSpc>
                <a:spcPts val="2800"/>
              </a:lnSpc>
              <a:buFont typeface="Arial"/>
              <a:buChar char="•"/>
            </a:pPr>
            <a:r>
              <a:rPr lang="en-US" sz="2000">
                <a:solidFill>
                  <a:srgbClr val="FFFFFF"/>
                </a:solidFill>
                <a:latin typeface="Poppins"/>
                <a:ea typeface="Poppins"/>
                <a:cs typeface="Poppins"/>
                <a:sym typeface="Poppins"/>
              </a:rPr>
              <a:t>Difficult Coversations</a:t>
            </a:r>
          </a:p>
          <a:p>
            <a:pPr algn="l">
              <a:lnSpc>
                <a:spcPts val="2800"/>
              </a:lnSpc>
            </a:pPr>
            <a:endParaRPr lang="en-US" sz="2000">
              <a:solidFill>
                <a:srgbClr val="FFFFFF"/>
              </a:solidFill>
              <a:latin typeface="Poppins"/>
              <a:ea typeface="Poppins"/>
              <a:cs typeface="Poppins"/>
              <a:sym typeface="Poppins"/>
            </a:endParaRPr>
          </a:p>
          <a:p>
            <a:pPr marL="431801" lvl="1" indent="-215900" algn="l">
              <a:lnSpc>
                <a:spcPts val="2800"/>
              </a:lnSpc>
              <a:buFont typeface="Arial"/>
              <a:buChar char="•"/>
            </a:pPr>
            <a:r>
              <a:rPr lang="en-US" sz="2000">
                <a:solidFill>
                  <a:srgbClr val="FFFFFF"/>
                </a:solidFill>
                <a:latin typeface="Poppins"/>
                <a:ea typeface="Poppins"/>
                <a:cs typeface="Poppins"/>
                <a:sym typeface="Poppins"/>
              </a:rPr>
              <a:t>Say It Like a Pro</a:t>
            </a:r>
          </a:p>
          <a:p>
            <a:pPr algn="l">
              <a:lnSpc>
                <a:spcPts val="2800"/>
              </a:lnSpc>
            </a:pPr>
            <a:endParaRPr lang="en-US" sz="2000">
              <a:solidFill>
                <a:srgbClr val="FFFFFF"/>
              </a:solidFill>
              <a:latin typeface="Poppins"/>
              <a:ea typeface="Poppins"/>
              <a:cs typeface="Poppins"/>
              <a:sym typeface="Poppins"/>
            </a:endParaRPr>
          </a:p>
          <a:p>
            <a:pPr marL="431801" lvl="1" indent="-215900" algn="l">
              <a:lnSpc>
                <a:spcPts val="2800"/>
              </a:lnSpc>
              <a:buFont typeface="Arial"/>
              <a:buChar char="•"/>
            </a:pPr>
            <a:r>
              <a:rPr lang="en-US" sz="2000">
                <a:solidFill>
                  <a:srgbClr val="FFFFFF"/>
                </a:solidFill>
                <a:latin typeface="Poppins"/>
                <a:ea typeface="Poppins"/>
                <a:cs typeface="Poppins"/>
                <a:sym typeface="Poppins"/>
              </a:rPr>
              <a:t>Wrap-Up &amp; Commitment</a:t>
            </a:r>
          </a:p>
        </p:txBody>
      </p:sp>
      <p:sp>
        <p:nvSpPr>
          <p:cNvPr id="18" name="TextBox 18"/>
          <p:cNvSpPr txBox="1"/>
          <p:nvPr/>
        </p:nvSpPr>
        <p:spPr>
          <a:xfrm>
            <a:off x="318387" y="316519"/>
            <a:ext cx="3012877" cy="483940"/>
          </a:xfrm>
          <a:prstGeom prst="rect">
            <a:avLst/>
          </a:prstGeom>
        </p:spPr>
        <p:txBody>
          <a:bodyPr lIns="0" tIns="0" rIns="0" bIns="0" rtlCol="0" anchor="t">
            <a:spAutoFit/>
          </a:bodyPr>
          <a:lstStyle/>
          <a:p>
            <a:pPr algn="ctr">
              <a:lnSpc>
                <a:spcPts val="3776"/>
              </a:lnSpc>
              <a:spcBef>
                <a:spcPct val="0"/>
              </a:spcBef>
            </a:pPr>
            <a:r>
              <a:rPr lang="en-US" sz="2697" b="1">
                <a:solidFill>
                  <a:srgbClr val="FFFFFF"/>
                </a:solidFill>
                <a:latin typeface="Poppins Bold"/>
                <a:ea typeface="Poppins Bold"/>
                <a:cs typeface="Poppins Bold"/>
                <a:sym typeface="Poppins Bold"/>
              </a:rPr>
              <a:t>Lesson Roadmap</a:t>
            </a:r>
          </a:p>
        </p:txBody>
      </p:sp>
      <p:sp>
        <p:nvSpPr>
          <p:cNvPr id="19" name="TextBox 19"/>
          <p:cNvSpPr txBox="1"/>
          <p:nvPr/>
        </p:nvSpPr>
        <p:spPr>
          <a:xfrm>
            <a:off x="12815039" y="8905556"/>
            <a:ext cx="5354092" cy="358845"/>
          </a:xfrm>
          <a:prstGeom prst="rect">
            <a:avLst/>
          </a:prstGeom>
        </p:spPr>
        <p:txBody>
          <a:bodyPr lIns="0" tIns="0" rIns="0" bIns="0" rtlCol="0" anchor="t">
            <a:spAutoFit/>
          </a:bodyPr>
          <a:lstStyle/>
          <a:p>
            <a:pPr algn="ctr">
              <a:lnSpc>
                <a:spcPts val="2796"/>
              </a:lnSpc>
              <a:spcBef>
                <a:spcPct val="0"/>
              </a:spcBef>
            </a:pPr>
            <a:r>
              <a:rPr lang="en-US" sz="1997">
                <a:solidFill>
                  <a:srgbClr val="FFFFFF"/>
                </a:solidFill>
                <a:latin typeface="Poppins"/>
                <a:ea typeface="Poppins"/>
                <a:cs typeface="Poppins"/>
                <a:sym typeface="Poppins"/>
              </a:rPr>
              <a:t>Clarity. Certainty. Calmness. Competence.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959635" y="7671504"/>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8000655">
            <a:off x="13744286" y="206920"/>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4">
              <a:alphaModFix amt="34000"/>
            </a:blip>
            <a:stretch>
              <a:fillRect/>
            </a:stretch>
          </a:blipFill>
        </p:spPr>
        <p:txBody>
          <a:bodyPr/>
          <a:lstStyle/>
          <a:p>
            <a:endParaRPr lang="en-US"/>
          </a:p>
        </p:txBody>
      </p:sp>
      <p:sp>
        <p:nvSpPr>
          <p:cNvPr id="5" name="TextBox 5"/>
          <p:cNvSpPr txBox="1"/>
          <p:nvPr/>
        </p:nvSpPr>
        <p:spPr>
          <a:xfrm>
            <a:off x="3013636" y="170824"/>
            <a:ext cx="15015996" cy="1293076"/>
          </a:xfrm>
          <a:prstGeom prst="rect">
            <a:avLst/>
          </a:prstGeom>
        </p:spPr>
        <p:txBody>
          <a:bodyPr lIns="0" tIns="0" rIns="0" bIns="0" rtlCol="0" anchor="t">
            <a:spAutoFit/>
          </a:bodyPr>
          <a:lstStyle/>
          <a:p>
            <a:pPr algn="ctr">
              <a:lnSpc>
                <a:spcPts val="5955"/>
              </a:lnSpc>
            </a:pPr>
            <a:r>
              <a:rPr lang="en-US" sz="5089">
                <a:solidFill>
                  <a:srgbClr val="000000"/>
                </a:solidFill>
                <a:latin typeface="Brandon Grotesque"/>
                <a:ea typeface="Brandon Grotesque"/>
                <a:cs typeface="Brandon Grotesque"/>
                <a:sym typeface="Brandon Grotesque"/>
              </a:rPr>
              <a:t>The Foundation of Confident Communication</a:t>
            </a:r>
          </a:p>
          <a:p>
            <a:pPr algn="ctr">
              <a:lnSpc>
                <a:spcPts val="4317"/>
              </a:lnSpc>
            </a:pPr>
            <a:r>
              <a:rPr lang="en-US" sz="3689">
                <a:solidFill>
                  <a:srgbClr val="000000"/>
                </a:solidFill>
                <a:latin typeface="Brandon Grotesque"/>
                <a:ea typeface="Brandon Grotesque"/>
                <a:cs typeface="Brandon Grotesque"/>
                <a:sym typeface="Brandon Grotesque"/>
              </a:rPr>
              <a:t> (The 4 C’s - Clarity, Certainty, Calmness, Competence)</a:t>
            </a:r>
          </a:p>
        </p:txBody>
      </p:sp>
      <p:sp>
        <p:nvSpPr>
          <p:cNvPr id="6" name="Freeform 6"/>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7" name="Group 7"/>
          <p:cNvGrpSpPr/>
          <p:nvPr/>
        </p:nvGrpSpPr>
        <p:grpSpPr>
          <a:xfrm>
            <a:off x="630594" y="2196523"/>
            <a:ext cx="4070144" cy="6148933"/>
            <a:chOff x="0" y="0"/>
            <a:chExt cx="5426858" cy="8198578"/>
          </a:xfrm>
        </p:grpSpPr>
        <p:sp>
          <p:nvSpPr>
            <p:cNvPr id="8" name="Freeform 8"/>
            <p:cNvSpPr/>
            <p:nvPr/>
          </p:nvSpPr>
          <p:spPr>
            <a:xfrm>
              <a:off x="0" y="0"/>
              <a:ext cx="5426858" cy="8198578"/>
            </a:xfrm>
            <a:custGeom>
              <a:avLst/>
              <a:gdLst/>
              <a:ahLst/>
              <a:cxnLst/>
              <a:rect l="l" t="t" r="r" b="b"/>
              <a:pathLst>
                <a:path w="5426858" h="8198578">
                  <a:moveTo>
                    <a:pt x="0" y="0"/>
                  </a:moveTo>
                  <a:lnTo>
                    <a:pt x="5426858" y="0"/>
                  </a:lnTo>
                  <a:lnTo>
                    <a:pt x="5426858" y="8198578"/>
                  </a:lnTo>
                  <a:lnTo>
                    <a:pt x="0" y="8198578"/>
                  </a:lnTo>
                  <a:lnTo>
                    <a:pt x="0" y="0"/>
                  </a:lnTo>
                  <a:close/>
                </a:path>
              </a:pathLst>
            </a:custGeom>
            <a:blipFill>
              <a:blip r:embed="rId6"/>
              <a:stretch>
                <a:fillRect l="-1712" r="-1712"/>
              </a:stretch>
            </a:blipFill>
          </p:spPr>
          <p:txBody>
            <a:bodyPr/>
            <a:lstStyle/>
            <a:p>
              <a:endParaRPr lang="en-US"/>
            </a:p>
          </p:txBody>
        </p:sp>
        <p:sp>
          <p:nvSpPr>
            <p:cNvPr id="9" name="TextBox 9"/>
            <p:cNvSpPr txBox="1"/>
            <p:nvPr/>
          </p:nvSpPr>
          <p:spPr>
            <a:xfrm>
              <a:off x="1273005" y="205073"/>
              <a:ext cx="2880848" cy="924560"/>
            </a:xfrm>
            <a:prstGeom prst="rect">
              <a:avLst/>
            </a:prstGeom>
          </p:spPr>
          <p:txBody>
            <a:bodyPr lIns="0" tIns="0" rIns="0" bIns="0" rtlCol="0" anchor="t">
              <a:spAutoFit/>
            </a:bodyPr>
            <a:lstStyle/>
            <a:p>
              <a:pPr algn="ctr">
                <a:lnSpc>
                  <a:spcPts val="5880"/>
                </a:lnSpc>
              </a:pPr>
              <a:r>
                <a:rPr lang="en-US" sz="4200">
                  <a:solidFill>
                    <a:srgbClr val="000000"/>
                  </a:solidFill>
                  <a:latin typeface="Brandon Grotesque"/>
                  <a:ea typeface="Brandon Grotesque"/>
                  <a:cs typeface="Brandon Grotesque"/>
                  <a:sym typeface="Brandon Grotesque"/>
                </a:rPr>
                <a:t>Clarity</a:t>
              </a:r>
            </a:p>
          </p:txBody>
        </p:sp>
        <p:sp>
          <p:nvSpPr>
            <p:cNvPr id="10" name="TextBox 10"/>
            <p:cNvSpPr txBox="1"/>
            <p:nvPr/>
          </p:nvSpPr>
          <p:spPr>
            <a:xfrm>
              <a:off x="0" y="2269854"/>
              <a:ext cx="5132511" cy="5628310"/>
            </a:xfrm>
            <a:prstGeom prst="rect">
              <a:avLst/>
            </a:prstGeom>
          </p:spPr>
          <p:txBody>
            <a:bodyPr lIns="0" tIns="0" rIns="0" bIns="0" rtlCol="0" anchor="t">
              <a:spAutoFit/>
            </a:bodyPr>
            <a:lstStyle/>
            <a:p>
              <a:pPr marL="431205" lvl="1" indent="-215602" algn="l">
                <a:lnSpc>
                  <a:spcPts val="2796"/>
                </a:lnSpc>
                <a:buFont typeface="Arial"/>
                <a:buChar char="•"/>
              </a:pPr>
              <a:r>
                <a:rPr lang="en-US" sz="1997" dirty="0">
                  <a:solidFill>
                    <a:srgbClr val="000000"/>
                  </a:solidFill>
                  <a:latin typeface="Poppins"/>
                  <a:ea typeface="Poppins"/>
                  <a:cs typeface="Poppins"/>
                  <a:sym typeface="Poppins"/>
                </a:rPr>
                <a:t>Speak clearly and at a moderate pace. </a:t>
              </a:r>
            </a:p>
            <a:p>
              <a:pPr algn="l">
                <a:lnSpc>
                  <a:spcPts val="2796"/>
                </a:lnSpc>
              </a:pPr>
              <a:endParaRPr lang="en-US" sz="1997" dirty="0">
                <a:solidFill>
                  <a:srgbClr val="000000"/>
                </a:solidFill>
                <a:latin typeface="Poppins"/>
                <a:ea typeface="Poppins"/>
                <a:cs typeface="Poppins"/>
                <a:sym typeface="Poppins"/>
              </a:endParaRPr>
            </a:p>
            <a:p>
              <a:pPr marL="431205" lvl="1" indent="-215602" algn="l">
                <a:lnSpc>
                  <a:spcPts val="2796"/>
                </a:lnSpc>
                <a:buFont typeface="Arial"/>
                <a:buChar char="•"/>
              </a:pPr>
              <a:r>
                <a:rPr lang="en-US" sz="1997" dirty="0">
                  <a:solidFill>
                    <a:srgbClr val="000000"/>
                  </a:solidFill>
                  <a:latin typeface="Poppins"/>
                  <a:ea typeface="Poppins"/>
                  <a:cs typeface="Poppins"/>
                  <a:sym typeface="Poppins"/>
                </a:rPr>
                <a:t>Use simple, straightforward language.</a:t>
              </a:r>
            </a:p>
            <a:p>
              <a:pPr algn="l">
                <a:lnSpc>
                  <a:spcPts val="2796"/>
                </a:lnSpc>
              </a:pPr>
              <a:endParaRPr lang="en-US" sz="1997" dirty="0">
                <a:solidFill>
                  <a:srgbClr val="000000"/>
                </a:solidFill>
                <a:latin typeface="Poppins"/>
                <a:ea typeface="Poppins"/>
                <a:cs typeface="Poppins"/>
                <a:sym typeface="Poppins"/>
              </a:endParaRPr>
            </a:p>
            <a:p>
              <a:pPr marL="431205" lvl="1" indent="-215602" algn="l">
                <a:lnSpc>
                  <a:spcPts val="2796"/>
                </a:lnSpc>
                <a:buFont typeface="Arial"/>
                <a:buChar char="•"/>
              </a:pPr>
              <a:r>
                <a:rPr lang="en-US" sz="1997" dirty="0">
                  <a:solidFill>
                    <a:srgbClr val="000000"/>
                  </a:solidFill>
                  <a:latin typeface="Poppins"/>
                  <a:ea typeface="Poppins"/>
                  <a:cs typeface="Poppins"/>
                  <a:sym typeface="Poppins"/>
                </a:rPr>
                <a:t>Avoid jargon, acronyms, and technical terms unless necessary. </a:t>
              </a:r>
            </a:p>
            <a:p>
              <a:pPr algn="l">
                <a:lnSpc>
                  <a:spcPts val="2796"/>
                </a:lnSpc>
              </a:pPr>
              <a:endParaRPr lang="en-US" sz="1997" dirty="0">
                <a:solidFill>
                  <a:srgbClr val="000000"/>
                </a:solidFill>
                <a:latin typeface="Poppins"/>
                <a:ea typeface="Poppins"/>
                <a:cs typeface="Poppins"/>
                <a:sym typeface="Poppins"/>
              </a:endParaRPr>
            </a:p>
            <a:p>
              <a:pPr marL="431205" lvl="1" indent="-215602" algn="l">
                <a:lnSpc>
                  <a:spcPts val="2796"/>
                </a:lnSpc>
                <a:buFont typeface="Arial"/>
                <a:buChar char="•"/>
              </a:pPr>
              <a:r>
                <a:rPr lang="en-US" sz="1997" dirty="0">
                  <a:solidFill>
                    <a:srgbClr val="000000"/>
                  </a:solidFill>
                  <a:latin typeface="Poppins"/>
                  <a:ea typeface="Poppins"/>
                  <a:cs typeface="Poppins"/>
                  <a:sym typeface="Poppins"/>
                </a:rPr>
                <a:t>Organize your thoughts before speaking. </a:t>
              </a:r>
            </a:p>
          </p:txBody>
        </p:sp>
      </p:grpSp>
      <p:grpSp>
        <p:nvGrpSpPr>
          <p:cNvPr id="11" name="Group 11"/>
          <p:cNvGrpSpPr/>
          <p:nvPr/>
        </p:nvGrpSpPr>
        <p:grpSpPr>
          <a:xfrm>
            <a:off x="5120596" y="2196523"/>
            <a:ext cx="4209517" cy="6148933"/>
            <a:chOff x="0" y="0"/>
            <a:chExt cx="5612689" cy="8198578"/>
          </a:xfrm>
        </p:grpSpPr>
        <p:sp>
          <p:nvSpPr>
            <p:cNvPr id="12" name="Freeform 12"/>
            <p:cNvSpPr/>
            <p:nvPr/>
          </p:nvSpPr>
          <p:spPr>
            <a:xfrm>
              <a:off x="0" y="0"/>
              <a:ext cx="5612689" cy="8198578"/>
            </a:xfrm>
            <a:custGeom>
              <a:avLst/>
              <a:gdLst/>
              <a:ahLst/>
              <a:cxnLst/>
              <a:rect l="l" t="t" r="r" b="b"/>
              <a:pathLst>
                <a:path w="5612689" h="8198578">
                  <a:moveTo>
                    <a:pt x="0" y="0"/>
                  </a:moveTo>
                  <a:lnTo>
                    <a:pt x="5612689" y="0"/>
                  </a:lnTo>
                  <a:lnTo>
                    <a:pt x="5612689" y="8198578"/>
                  </a:lnTo>
                  <a:lnTo>
                    <a:pt x="0" y="8198578"/>
                  </a:lnTo>
                  <a:lnTo>
                    <a:pt x="0" y="0"/>
                  </a:lnTo>
                  <a:close/>
                </a:path>
              </a:pathLst>
            </a:custGeom>
            <a:blipFill>
              <a:blip r:embed="rId6"/>
              <a:stretch>
                <a:fillRect/>
              </a:stretch>
            </a:blipFill>
          </p:spPr>
          <p:txBody>
            <a:bodyPr/>
            <a:lstStyle/>
            <a:p>
              <a:endParaRPr lang="en-US"/>
            </a:p>
          </p:txBody>
        </p:sp>
        <p:sp>
          <p:nvSpPr>
            <p:cNvPr id="13" name="TextBox 13"/>
            <p:cNvSpPr txBox="1"/>
            <p:nvPr/>
          </p:nvSpPr>
          <p:spPr>
            <a:xfrm>
              <a:off x="1455023" y="174707"/>
              <a:ext cx="2893516" cy="972061"/>
            </a:xfrm>
            <a:prstGeom prst="rect">
              <a:avLst/>
            </a:prstGeom>
          </p:spPr>
          <p:txBody>
            <a:bodyPr wrap="square" lIns="0" tIns="0" rIns="0" bIns="0" rtlCol="0" anchor="t">
              <a:spAutoFit/>
            </a:bodyPr>
            <a:lstStyle/>
            <a:p>
              <a:pPr algn="ctr">
                <a:lnSpc>
                  <a:spcPts val="5880"/>
                </a:lnSpc>
              </a:pPr>
              <a:r>
                <a:rPr lang="en-US" sz="4200" dirty="0">
                  <a:solidFill>
                    <a:srgbClr val="000000"/>
                  </a:solidFill>
                  <a:latin typeface="Brandon Grotesque"/>
                  <a:ea typeface="Brandon Grotesque"/>
                  <a:cs typeface="Brandon Grotesque"/>
                  <a:sym typeface="Brandon Grotesque"/>
                </a:rPr>
                <a:t>Certainty</a:t>
              </a:r>
            </a:p>
          </p:txBody>
        </p:sp>
        <p:sp>
          <p:nvSpPr>
            <p:cNvPr id="14" name="TextBox 14"/>
            <p:cNvSpPr txBox="1"/>
            <p:nvPr/>
          </p:nvSpPr>
          <p:spPr>
            <a:xfrm>
              <a:off x="131923" y="2269854"/>
              <a:ext cx="5348844" cy="5158410"/>
            </a:xfrm>
            <a:prstGeom prst="rect">
              <a:avLst/>
            </a:prstGeom>
          </p:spPr>
          <p:txBody>
            <a:bodyPr lIns="0" tIns="0" rIns="0" bIns="0" rtlCol="0" anchor="t">
              <a:spAutoFit/>
            </a:bodyPr>
            <a:lstStyle/>
            <a:p>
              <a:pPr marL="431205" lvl="1" indent="-215602" algn="l">
                <a:lnSpc>
                  <a:spcPts val="2796"/>
                </a:lnSpc>
                <a:buFont typeface="Arial"/>
                <a:buChar char="•"/>
              </a:pPr>
              <a:r>
                <a:rPr lang="en-US" sz="1997" dirty="0">
                  <a:solidFill>
                    <a:srgbClr val="000000"/>
                  </a:solidFill>
                  <a:latin typeface="Poppins"/>
                  <a:ea typeface="Poppins"/>
                  <a:cs typeface="Poppins"/>
                  <a:sym typeface="Poppins"/>
                </a:rPr>
                <a:t>Know your products, services, and policies thoroughly.</a:t>
              </a:r>
            </a:p>
            <a:p>
              <a:pPr algn="l">
                <a:lnSpc>
                  <a:spcPts val="2796"/>
                </a:lnSpc>
              </a:pPr>
              <a:endParaRPr lang="en-US" sz="1997" dirty="0">
                <a:solidFill>
                  <a:srgbClr val="000000"/>
                </a:solidFill>
                <a:latin typeface="Poppins"/>
                <a:ea typeface="Poppins"/>
                <a:cs typeface="Poppins"/>
                <a:sym typeface="Poppins"/>
              </a:endParaRPr>
            </a:p>
            <a:p>
              <a:pPr marL="431205" lvl="1" indent="-215602" algn="l">
                <a:lnSpc>
                  <a:spcPts val="2796"/>
                </a:lnSpc>
                <a:buFont typeface="Arial"/>
                <a:buChar char="•"/>
              </a:pPr>
              <a:r>
                <a:rPr lang="en-US" sz="1997" dirty="0">
                  <a:solidFill>
                    <a:srgbClr val="000000"/>
                  </a:solidFill>
                  <a:latin typeface="Poppins"/>
                  <a:ea typeface="Poppins"/>
                  <a:cs typeface="Poppins"/>
                  <a:sym typeface="Poppins"/>
                </a:rPr>
                <a:t> If you don't know something, find the answer.</a:t>
              </a:r>
            </a:p>
            <a:p>
              <a:pPr algn="l">
                <a:lnSpc>
                  <a:spcPts val="2796"/>
                </a:lnSpc>
              </a:pPr>
              <a:endParaRPr lang="en-US" sz="1997" dirty="0">
                <a:solidFill>
                  <a:srgbClr val="000000"/>
                </a:solidFill>
                <a:latin typeface="Poppins"/>
                <a:ea typeface="Poppins"/>
                <a:cs typeface="Poppins"/>
                <a:sym typeface="Poppins"/>
              </a:endParaRPr>
            </a:p>
            <a:p>
              <a:pPr marL="431205" lvl="1" indent="-215602" algn="l">
                <a:lnSpc>
                  <a:spcPts val="2796"/>
                </a:lnSpc>
                <a:buFont typeface="Arial"/>
                <a:buChar char="•"/>
              </a:pPr>
              <a:r>
                <a:rPr lang="en-US" sz="1997" dirty="0">
                  <a:solidFill>
                    <a:srgbClr val="000000"/>
                  </a:solidFill>
                  <a:latin typeface="Poppins"/>
                  <a:ea typeface="Poppins"/>
                  <a:cs typeface="Poppins"/>
                  <a:sym typeface="Poppins"/>
                </a:rPr>
                <a:t>Use definitive language when appropriate.</a:t>
              </a:r>
            </a:p>
            <a:p>
              <a:pPr algn="l">
                <a:lnSpc>
                  <a:spcPts val="2796"/>
                </a:lnSpc>
              </a:pPr>
              <a:endParaRPr lang="en-US" sz="1997" dirty="0">
                <a:solidFill>
                  <a:srgbClr val="000000"/>
                </a:solidFill>
                <a:latin typeface="Poppins"/>
                <a:ea typeface="Poppins"/>
                <a:cs typeface="Poppins"/>
                <a:sym typeface="Poppins"/>
              </a:endParaRPr>
            </a:p>
            <a:p>
              <a:pPr marL="431205" lvl="1" indent="-215602" algn="l">
                <a:lnSpc>
                  <a:spcPts val="2796"/>
                </a:lnSpc>
                <a:buFont typeface="Arial"/>
                <a:buChar char="•"/>
              </a:pPr>
              <a:r>
                <a:rPr lang="en-US" sz="1997" dirty="0">
                  <a:solidFill>
                    <a:srgbClr val="000000"/>
                  </a:solidFill>
                  <a:latin typeface="Poppins"/>
                  <a:ea typeface="Poppins"/>
                  <a:cs typeface="Poppins"/>
                  <a:sym typeface="Poppins"/>
                </a:rPr>
                <a:t> Avoid "um," "uh," "like," etc.</a:t>
              </a:r>
            </a:p>
          </p:txBody>
        </p:sp>
      </p:grpSp>
      <p:grpSp>
        <p:nvGrpSpPr>
          <p:cNvPr id="15" name="Group 15"/>
          <p:cNvGrpSpPr/>
          <p:nvPr/>
        </p:nvGrpSpPr>
        <p:grpSpPr>
          <a:xfrm>
            <a:off x="9606338" y="2196523"/>
            <a:ext cx="4209517" cy="6148933"/>
            <a:chOff x="0" y="0"/>
            <a:chExt cx="5612689" cy="8198578"/>
          </a:xfrm>
        </p:grpSpPr>
        <p:sp>
          <p:nvSpPr>
            <p:cNvPr id="16" name="Freeform 16"/>
            <p:cNvSpPr/>
            <p:nvPr/>
          </p:nvSpPr>
          <p:spPr>
            <a:xfrm>
              <a:off x="0" y="0"/>
              <a:ext cx="5612689" cy="8198578"/>
            </a:xfrm>
            <a:custGeom>
              <a:avLst/>
              <a:gdLst/>
              <a:ahLst/>
              <a:cxnLst/>
              <a:rect l="l" t="t" r="r" b="b"/>
              <a:pathLst>
                <a:path w="5612689" h="8198578">
                  <a:moveTo>
                    <a:pt x="0" y="0"/>
                  </a:moveTo>
                  <a:lnTo>
                    <a:pt x="5612689" y="0"/>
                  </a:lnTo>
                  <a:lnTo>
                    <a:pt x="5612689" y="8198578"/>
                  </a:lnTo>
                  <a:lnTo>
                    <a:pt x="0" y="8198578"/>
                  </a:lnTo>
                  <a:lnTo>
                    <a:pt x="0" y="0"/>
                  </a:lnTo>
                  <a:close/>
                </a:path>
              </a:pathLst>
            </a:custGeom>
            <a:blipFill>
              <a:blip r:embed="rId6"/>
              <a:stretch>
                <a:fillRect/>
              </a:stretch>
            </a:blipFill>
          </p:spPr>
          <p:txBody>
            <a:bodyPr/>
            <a:lstStyle/>
            <a:p>
              <a:endParaRPr lang="en-US"/>
            </a:p>
          </p:txBody>
        </p:sp>
        <p:sp>
          <p:nvSpPr>
            <p:cNvPr id="17" name="TextBox 17"/>
            <p:cNvSpPr txBox="1"/>
            <p:nvPr/>
          </p:nvSpPr>
          <p:spPr>
            <a:xfrm>
              <a:off x="1460500" y="174707"/>
              <a:ext cx="2713236" cy="924560"/>
            </a:xfrm>
            <a:prstGeom prst="rect">
              <a:avLst/>
            </a:prstGeom>
          </p:spPr>
          <p:txBody>
            <a:bodyPr lIns="0" tIns="0" rIns="0" bIns="0" rtlCol="0" anchor="t">
              <a:spAutoFit/>
            </a:bodyPr>
            <a:lstStyle/>
            <a:p>
              <a:pPr algn="ctr">
                <a:lnSpc>
                  <a:spcPts val="5880"/>
                </a:lnSpc>
              </a:pPr>
              <a:r>
                <a:rPr lang="en-US" sz="4200">
                  <a:solidFill>
                    <a:srgbClr val="000000"/>
                  </a:solidFill>
                  <a:latin typeface="Brandon Grotesque"/>
                  <a:ea typeface="Brandon Grotesque"/>
                  <a:cs typeface="Brandon Grotesque"/>
                  <a:sym typeface="Brandon Grotesque"/>
                </a:rPr>
                <a:t>Calmness</a:t>
              </a:r>
            </a:p>
          </p:txBody>
        </p:sp>
        <p:sp>
          <p:nvSpPr>
            <p:cNvPr id="18" name="TextBox 18"/>
            <p:cNvSpPr txBox="1"/>
            <p:nvPr/>
          </p:nvSpPr>
          <p:spPr>
            <a:xfrm>
              <a:off x="139700" y="2269854"/>
              <a:ext cx="4650029" cy="4218610"/>
            </a:xfrm>
            <a:prstGeom prst="rect">
              <a:avLst/>
            </a:prstGeom>
          </p:spPr>
          <p:txBody>
            <a:bodyPr lIns="0" tIns="0" rIns="0" bIns="0" rtlCol="0" anchor="t">
              <a:spAutoFit/>
            </a:bodyPr>
            <a:lstStyle/>
            <a:p>
              <a:pPr marL="431205" lvl="1" indent="-215602" algn="l">
                <a:lnSpc>
                  <a:spcPts val="2796"/>
                </a:lnSpc>
                <a:buFont typeface="Arial"/>
                <a:buChar char="•"/>
              </a:pPr>
              <a:r>
                <a:rPr lang="en-US" sz="1997">
                  <a:solidFill>
                    <a:srgbClr val="000000"/>
                  </a:solidFill>
                  <a:latin typeface="Poppins"/>
                  <a:ea typeface="Poppins"/>
                  <a:cs typeface="Poppins"/>
                  <a:sym typeface="Poppins"/>
                </a:rPr>
                <a:t>Use a steady, even tone of voice. </a:t>
              </a:r>
            </a:p>
            <a:p>
              <a:pPr algn="l">
                <a:lnSpc>
                  <a:spcPts val="2796"/>
                </a:lnSpc>
              </a:pPr>
              <a:endParaRPr lang="en-US" sz="1997">
                <a:solidFill>
                  <a:srgbClr val="000000"/>
                </a:solidFill>
                <a:latin typeface="Poppins"/>
                <a:ea typeface="Poppins"/>
                <a:cs typeface="Poppins"/>
                <a:sym typeface="Poppins"/>
              </a:endParaRPr>
            </a:p>
            <a:p>
              <a:pPr marL="431205" lvl="1" indent="-215602" algn="l">
                <a:lnSpc>
                  <a:spcPts val="2796"/>
                </a:lnSpc>
                <a:buFont typeface="Arial"/>
                <a:buChar char="•"/>
              </a:pPr>
              <a:r>
                <a:rPr lang="en-US" sz="1997">
                  <a:solidFill>
                    <a:srgbClr val="000000"/>
                  </a:solidFill>
                  <a:latin typeface="Poppins"/>
                  <a:ea typeface="Poppins"/>
                  <a:cs typeface="Poppins"/>
                  <a:sym typeface="Poppins"/>
                </a:rPr>
                <a:t>Take a breath before responding to difficult questions. </a:t>
              </a:r>
            </a:p>
            <a:p>
              <a:pPr algn="l">
                <a:lnSpc>
                  <a:spcPts val="2796"/>
                </a:lnSpc>
              </a:pPr>
              <a:endParaRPr lang="en-US" sz="1997">
                <a:solidFill>
                  <a:srgbClr val="000000"/>
                </a:solidFill>
                <a:latin typeface="Poppins"/>
                <a:ea typeface="Poppins"/>
                <a:cs typeface="Poppins"/>
                <a:sym typeface="Poppins"/>
              </a:endParaRPr>
            </a:p>
            <a:p>
              <a:pPr marL="431205" lvl="1" indent="-215602" algn="l">
                <a:lnSpc>
                  <a:spcPts val="2796"/>
                </a:lnSpc>
                <a:buFont typeface="Arial"/>
                <a:buChar char="•"/>
              </a:pPr>
              <a:r>
                <a:rPr lang="en-US" sz="1997">
                  <a:solidFill>
                    <a:srgbClr val="000000"/>
                  </a:solidFill>
                  <a:latin typeface="Poppins"/>
                  <a:ea typeface="Poppins"/>
                  <a:cs typeface="Poppins"/>
                  <a:sym typeface="Poppins"/>
                </a:rPr>
                <a:t>Don't take customer frustration personally.</a:t>
              </a:r>
            </a:p>
          </p:txBody>
        </p:sp>
      </p:grpSp>
      <p:grpSp>
        <p:nvGrpSpPr>
          <p:cNvPr id="19" name="Group 19"/>
          <p:cNvGrpSpPr/>
          <p:nvPr/>
        </p:nvGrpSpPr>
        <p:grpSpPr>
          <a:xfrm>
            <a:off x="13978766" y="2196523"/>
            <a:ext cx="4209517" cy="6148933"/>
            <a:chOff x="0" y="0"/>
            <a:chExt cx="5612689" cy="8198578"/>
          </a:xfrm>
        </p:grpSpPr>
        <p:sp>
          <p:nvSpPr>
            <p:cNvPr id="20" name="Freeform 20"/>
            <p:cNvSpPr/>
            <p:nvPr/>
          </p:nvSpPr>
          <p:spPr>
            <a:xfrm>
              <a:off x="0" y="0"/>
              <a:ext cx="5612689" cy="8198578"/>
            </a:xfrm>
            <a:custGeom>
              <a:avLst/>
              <a:gdLst/>
              <a:ahLst/>
              <a:cxnLst/>
              <a:rect l="l" t="t" r="r" b="b"/>
              <a:pathLst>
                <a:path w="5612689" h="8198578">
                  <a:moveTo>
                    <a:pt x="0" y="0"/>
                  </a:moveTo>
                  <a:lnTo>
                    <a:pt x="5612689" y="0"/>
                  </a:lnTo>
                  <a:lnTo>
                    <a:pt x="5612689" y="8198578"/>
                  </a:lnTo>
                  <a:lnTo>
                    <a:pt x="0" y="8198578"/>
                  </a:lnTo>
                  <a:lnTo>
                    <a:pt x="0" y="0"/>
                  </a:lnTo>
                  <a:close/>
                </a:path>
              </a:pathLst>
            </a:custGeom>
            <a:blipFill>
              <a:blip r:embed="rId6"/>
              <a:stretch>
                <a:fillRect/>
              </a:stretch>
            </a:blipFill>
          </p:spPr>
          <p:txBody>
            <a:bodyPr/>
            <a:lstStyle/>
            <a:p>
              <a:endParaRPr lang="en-US"/>
            </a:p>
          </p:txBody>
        </p:sp>
        <p:sp>
          <p:nvSpPr>
            <p:cNvPr id="21" name="TextBox 21"/>
            <p:cNvSpPr txBox="1"/>
            <p:nvPr/>
          </p:nvSpPr>
          <p:spPr>
            <a:xfrm>
              <a:off x="1062299" y="174707"/>
              <a:ext cx="3866762" cy="972061"/>
            </a:xfrm>
            <a:prstGeom prst="rect">
              <a:avLst/>
            </a:prstGeom>
          </p:spPr>
          <p:txBody>
            <a:bodyPr wrap="square" lIns="0" tIns="0" rIns="0" bIns="0" rtlCol="0" anchor="t">
              <a:spAutoFit/>
            </a:bodyPr>
            <a:lstStyle/>
            <a:p>
              <a:pPr algn="ctr">
                <a:lnSpc>
                  <a:spcPts val="5880"/>
                </a:lnSpc>
              </a:pPr>
              <a:r>
                <a:rPr lang="en-US" sz="4200" dirty="0">
                  <a:solidFill>
                    <a:srgbClr val="000000"/>
                  </a:solidFill>
                  <a:latin typeface="Brandon Grotesque"/>
                  <a:ea typeface="Brandon Grotesque"/>
                  <a:cs typeface="Brandon Grotesque"/>
                  <a:sym typeface="Brandon Grotesque"/>
                </a:rPr>
                <a:t>Competence</a:t>
              </a:r>
            </a:p>
          </p:txBody>
        </p:sp>
        <p:sp>
          <p:nvSpPr>
            <p:cNvPr id="22" name="TextBox 22"/>
            <p:cNvSpPr txBox="1"/>
            <p:nvPr/>
          </p:nvSpPr>
          <p:spPr>
            <a:xfrm>
              <a:off x="417784" y="2269854"/>
              <a:ext cx="4786117" cy="2339010"/>
            </a:xfrm>
            <a:prstGeom prst="rect">
              <a:avLst/>
            </a:prstGeom>
          </p:spPr>
          <p:txBody>
            <a:bodyPr lIns="0" tIns="0" rIns="0" bIns="0" rtlCol="0" anchor="t">
              <a:spAutoFit/>
            </a:bodyPr>
            <a:lstStyle/>
            <a:p>
              <a:pPr marL="431205" lvl="1" indent="-215602" algn="l">
                <a:lnSpc>
                  <a:spcPts val="2796"/>
                </a:lnSpc>
                <a:buFont typeface="Arial"/>
                <a:buChar char="•"/>
              </a:pPr>
              <a:r>
                <a:rPr lang="en-US" sz="1997">
                  <a:solidFill>
                    <a:srgbClr val="000000"/>
                  </a:solidFill>
                  <a:latin typeface="Poppins"/>
                  <a:ea typeface="Poppins"/>
                  <a:cs typeface="Poppins"/>
                  <a:sym typeface="Poppins"/>
                </a:rPr>
                <a:t>Demonstrate expertise through your knowledge and actions. </a:t>
              </a:r>
            </a:p>
            <a:p>
              <a:pPr algn="l">
                <a:lnSpc>
                  <a:spcPts val="2796"/>
                </a:lnSpc>
              </a:pPr>
              <a:endParaRPr lang="en-US" sz="1997">
                <a:solidFill>
                  <a:srgbClr val="000000"/>
                </a:solidFill>
                <a:latin typeface="Poppins"/>
                <a:ea typeface="Poppins"/>
                <a:cs typeface="Poppins"/>
                <a:sym typeface="Poppins"/>
              </a:endParaRPr>
            </a:p>
            <a:p>
              <a:pPr marL="431205" lvl="1" indent="-215602" algn="l">
                <a:lnSpc>
                  <a:spcPts val="2796"/>
                </a:lnSpc>
                <a:buFont typeface="Arial"/>
                <a:buChar char="•"/>
              </a:pPr>
              <a:r>
                <a:rPr lang="en-US" sz="1997">
                  <a:solidFill>
                    <a:srgbClr val="000000"/>
                  </a:solidFill>
                  <a:latin typeface="Poppins"/>
                  <a:ea typeface="Poppins"/>
                  <a:cs typeface="Poppins"/>
                  <a:sym typeface="Poppins"/>
                </a:rPr>
                <a:t>Handle issues timely.</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0977493" y="-1340373"/>
            <a:ext cx="9344554" cy="6588632"/>
            <a:chOff x="0" y="0"/>
            <a:chExt cx="4753557" cy="3351625"/>
          </a:xfrm>
        </p:grpSpPr>
        <p:sp>
          <p:nvSpPr>
            <p:cNvPr id="4" name="Freeform 4"/>
            <p:cNvSpPr/>
            <p:nvPr/>
          </p:nvSpPr>
          <p:spPr>
            <a:xfrm>
              <a:off x="0" y="0"/>
              <a:ext cx="4753557" cy="3351624"/>
            </a:xfrm>
            <a:custGeom>
              <a:avLst/>
              <a:gdLst/>
              <a:ahLst/>
              <a:cxnLst/>
              <a:rect l="l" t="t" r="r" b="b"/>
              <a:pathLst>
                <a:path w="4753557" h="3351624">
                  <a:moveTo>
                    <a:pt x="82850" y="0"/>
                  </a:moveTo>
                  <a:lnTo>
                    <a:pt x="4670707" y="0"/>
                  </a:lnTo>
                  <a:cubicBezTo>
                    <a:pt x="4716464" y="0"/>
                    <a:pt x="4753557" y="37093"/>
                    <a:pt x="4753557" y="82850"/>
                  </a:cubicBezTo>
                  <a:lnTo>
                    <a:pt x="4753557" y="3268775"/>
                  </a:lnTo>
                  <a:cubicBezTo>
                    <a:pt x="4753557" y="3314531"/>
                    <a:pt x="4716464" y="3351624"/>
                    <a:pt x="4670707" y="3351624"/>
                  </a:cubicBezTo>
                  <a:lnTo>
                    <a:pt x="82850" y="3351624"/>
                  </a:lnTo>
                  <a:cubicBezTo>
                    <a:pt x="37093" y="3351624"/>
                    <a:pt x="0" y="3314531"/>
                    <a:pt x="0" y="3268775"/>
                  </a:cubicBezTo>
                  <a:lnTo>
                    <a:pt x="0" y="82850"/>
                  </a:lnTo>
                  <a:cubicBezTo>
                    <a:pt x="0" y="37093"/>
                    <a:pt x="37093" y="0"/>
                    <a:pt x="82850" y="0"/>
                  </a:cubicBezTo>
                  <a:close/>
                </a:path>
              </a:pathLst>
            </a:custGeom>
            <a:blipFill>
              <a:blip r:embed="rId3"/>
              <a:stretch>
                <a:fillRect l="-23910" r="-1436"/>
              </a:stretch>
            </a:blipFill>
          </p:spPr>
          <p:txBody>
            <a:bodyPr/>
            <a:lstStyle/>
            <a:p>
              <a:endParaRPr lang="en-US"/>
            </a:p>
          </p:txBody>
        </p:sp>
      </p:grpSp>
      <p:grpSp>
        <p:nvGrpSpPr>
          <p:cNvPr id="5" name="Group 5"/>
          <p:cNvGrpSpPr/>
          <p:nvPr/>
        </p:nvGrpSpPr>
        <p:grpSpPr>
          <a:xfrm>
            <a:off x="-959635" y="8465259"/>
            <a:ext cx="18391735" cy="2680657"/>
            <a:chOff x="0" y="0"/>
            <a:chExt cx="4843914" cy="706017"/>
          </a:xfrm>
        </p:grpSpPr>
        <p:sp>
          <p:nvSpPr>
            <p:cNvPr id="6" name="Freeform 6"/>
            <p:cNvSpPr/>
            <p:nvPr/>
          </p:nvSpPr>
          <p:spPr>
            <a:xfrm>
              <a:off x="0" y="0"/>
              <a:ext cx="4843914" cy="706017"/>
            </a:xfrm>
            <a:custGeom>
              <a:avLst/>
              <a:gdLst/>
              <a:ahLst/>
              <a:cxnLst/>
              <a:rect l="l" t="t" r="r" b="b"/>
              <a:pathLst>
                <a:path w="4843914" h="706017">
                  <a:moveTo>
                    <a:pt x="42095" y="0"/>
                  </a:moveTo>
                  <a:lnTo>
                    <a:pt x="4801819" y="0"/>
                  </a:lnTo>
                  <a:cubicBezTo>
                    <a:pt x="4825067" y="0"/>
                    <a:pt x="4843914" y="18846"/>
                    <a:pt x="4843914" y="42095"/>
                  </a:cubicBezTo>
                  <a:lnTo>
                    <a:pt x="4843914" y="663922"/>
                  </a:lnTo>
                  <a:cubicBezTo>
                    <a:pt x="4843914" y="675086"/>
                    <a:pt x="4839479" y="685793"/>
                    <a:pt x="4831585" y="693688"/>
                  </a:cubicBezTo>
                  <a:cubicBezTo>
                    <a:pt x="4823690" y="701582"/>
                    <a:pt x="4812983" y="706017"/>
                    <a:pt x="4801819" y="706017"/>
                  </a:cubicBezTo>
                  <a:lnTo>
                    <a:pt x="42095" y="706017"/>
                  </a:lnTo>
                  <a:cubicBezTo>
                    <a:pt x="30930" y="706017"/>
                    <a:pt x="20223" y="701582"/>
                    <a:pt x="12329" y="693688"/>
                  </a:cubicBezTo>
                  <a:cubicBezTo>
                    <a:pt x="4435" y="685793"/>
                    <a:pt x="0" y="675086"/>
                    <a:pt x="0" y="663922"/>
                  </a:cubicBezTo>
                  <a:lnTo>
                    <a:pt x="0" y="42095"/>
                  </a:lnTo>
                  <a:cubicBezTo>
                    <a:pt x="0" y="30930"/>
                    <a:pt x="4435" y="20223"/>
                    <a:pt x="12329" y="12329"/>
                  </a:cubicBezTo>
                  <a:cubicBezTo>
                    <a:pt x="20223" y="4435"/>
                    <a:pt x="30930" y="0"/>
                    <a:pt x="42095" y="0"/>
                  </a:cubicBezTo>
                  <a:close/>
                </a:path>
              </a:pathLst>
            </a:custGeom>
            <a:solidFill>
              <a:srgbClr val="B90014"/>
            </a:solidFill>
          </p:spPr>
          <p:txBody>
            <a:bodyPr/>
            <a:lstStyle/>
            <a:p>
              <a:endParaRPr lang="en-US"/>
            </a:p>
          </p:txBody>
        </p:sp>
        <p:sp>
          <p:nvSpPr>
            <p:cNvPr id="7" name="TextBox 7"/>
            <p:cNvSpPr txBox="1"/>
            <p:nvPr/>
          </p:nvSpPr>
          <p:spPr>
            <a:xfrm>
              <a:off x="0" y="-57150"/>
              <a:ext cx="4843914" cy="763167"/>
            </a:xfrm>
            <a:prstGeom prst="rect">
              <a:avLst/>
            </a:prstGeom>
          </p:spPr>
          <p:txBody>
            <a:bodyPr lIns="50800" tIns="50800" rIns="50800" bIns="50800" rtlCol="0" anchor="ctr"/>
            <a:lstStyle/>
            <a:p>
              <a:pPr algn="ctr">
                <a:lnSpc>
                  <a:spcPts val="2796"/>
                </a:lnSpc>
              </a:pPr>
              <a:endParaRPr/>
            </a:p>
          </p:txBody>
        </p:sp>
      </p:grpSp>
      <p:sp>
        <p:nvSpPr>
          <p:cNvPr id="8" name="Freeform 8"/>
          <p:cNvSpPr/>
          <p:nvPr/>
        </p:nvSpPr>
        <p:spPr>
          <a:xfrm>
            <a:off x="-2040337" y="7672959"/>
            <a:ext cx="9071261" cy="3662521"/>
          </a:xfrm>
          <a:custGeom>
            <a:avLst/>
            <a:gdLst/>
            <a:ahLst/>
            <a:cxnLst/>
            <a:rect l="l" t="t" r="r" b="b"/>
            <a:pathLst>
              <a:path w="9071261" h="3662521">
                <a:moveTo>
                  <a:pt x="0" y="0"/>
                </a:moveTo>
                <a:lnTo>
                  <a:pt x="9071260" y="0"/>
                </a:lnTo>
                <a:lnTo>
                  <a:pt x="9071260" y="3662521"/>
                </a:lnTo>
                <a:lnTo>
                  <a:pt x="0" y="36625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rot="7876936">
            <a:off x="2459023" y="513506"/>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5">
              <a:alphaModFix amt="34000"/>
            </a:blip>
            <a:stretch>
              <a:fillRect/>
            </a:stretch>
          </a:blipFill>
        </p:spPr>
        <p:txBody>
          <a:bodyPr/>
          <a:lstStyle/>
          <a:p>
            <a:endParaRPr lang="en-US"/>
          </a:p>
        </p:txBody>
      </p:sp>
      <p:sp>
        <p:nvSpPr>
          <p:cNvPr id="10" name="Freeform 10"/>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1" name="Group 11"/>
          <p:cNvGrpSpPr/>
          <p:nvPr/>
        </p:nvGrpSpPr>
        <p:grpSpPr>
          <a:xfrm>
            <a:off x="792586" y="8465259"/>
            <a:ext cx="3753762" cy="885731"/>
            <a:chOff x="0" y="0"/>
            <a:chExt cx="5005017" cy="1180974"/>
          </a:xfrm>
        </p:grpSpPr>
        <p:sp>
          <p:nvSpPr>
            <p:cNvPr id="12" name="Freeform 12"/>
            <p:cNvSpPr/>
            <p:nvPr/>
          </p:nvSpPr>
          <p:spPr>
            <a:xfrm>
              <a:off x="0" y="305096"/>
              <a:ext cx="5005017" cy="875878"/>
            </a:xfrm>
            <a:custGeom>
              <a:avLst/>
              <a:gdLst/>
              <a:ahLst/>
              <a:cxnLst/>
              <a:rect l="l" t="t" r="r" b="b"/>
              <a:pathLst>
                <a:path w="5005017" h="875878">
                  <a:moveTo>
                    <a:pt x="0" y="0"/>
                  </a:moveTo>
                  <a:lnTo>
                    <a:pt x="5005017" y="0"/>
                  </a:lnTo>
                  <a:lnTo>
                    <a:pt x="5005017" y="875878"/>
                  </a:lnTo>
                  <a:lnTo>
                    <a:pt x="0" y="8758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1676417" y="427781"/>
              <a:ext cx="2756130" cy="573359"/>
            </a:xfrm>
            <a:prstGeom prst="rect">
              <a:avLst/>
            </a:prstGeom>
          </p:spPr>
          <p:txBody>
            <a:bodyPr lIns="0" tIns="0" rIns="0" bIns="0" rtlCol="0" anchor="t">
              <a:spAutoFit/>
            </a:bodyPr>
            <a:lstStyle/>
            <a:p>
              <a:pPr algn="ctr">
                <a:lnSpc>
                  <a:spcPts val="3321"/>
                </a:lnSpc>
              </a:pPr>
              <a:r>
                <a:rPr lang="en-US" sz="2554" b="1">
                  <a:solidFill>
                    <a:srgbClr val="000000"/>
                  </a:solidFill>
                  <a:latin typeface="Poppins Bold"/>
                  <a:ea typeface="Poppins Bold"/>
                  <a:cs typeface="Poppins Bold"/>
                  <a:sym typeface="Poppins Bold"/>
                </a:rPr>
                <a:t>Clarity</a:t>
              </a:r>
            </a:p>
          </p:txBody>
        </p:sp>
        <p:sp>
          <p:nvSpPr>
            <p:cNvPr id="14" name="Freeform 14"/>
            <p:cNvSpPr/>
            <p:nvPr/>
          </p:nvSpPr>
          <p:spPr>
            <a:xfrm>
              <a:off x="574982" y="0"/>
              <a:ext cx="914765" cy="914765"/>
            </a:xfrm>
            <a:custGeom>
              <a:avLst/>
              <a:gdLst/>
              <a:ahLst/>
              <a:cxnLst/>
              <a:rect l="l" t="t" r="r" b="b"/>
              <a:pathLst>
                <a:path w="914765" h="914765">
                  <a:moveTo>
                    <a:pt x="0" y="0"/>
                  </a:moveTo>
                  <a:lnTo>
                    <a:pt x="914766" y="0"/>
                  </a:lnTo>
                  <a:lnTo>
                    <a:pt x="914766" y="914765"/>
                  </a:lnTo>
                  <a:lnTo>
                    <a:pt x="0" y="9147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Freeform 15"/>
            <p:cNvSpPr/>
            <p:nvPr/>
          </p:nvSpPr>
          <p:spPr>
            <a:xfrm>
              <a:off x="675472" y="126627"/>
              <a:ext cx="713786" cy="713786"/>
            </a:xfrm>
            <a:custGeom>
              <a:avLst/>
              <a:gdLst/>
              <a:ahLst/>
              <a:cxnLst/>
              <a:rect l="l" t="t" r="r" b="b"/>
              <a:pathLst>
                <a:path w="713786" h="713786">
                  <a:moveTo>
                    <a:pt x="0" y="0"/>
                  </a:moveTo>
                  <a:lnTo>
                    <a:pt x="713786" y="0"/>
                  </a:lnTo>
                  <a:lnTo>
                    <a:pt x="713786" y="713786"/>
                  </a:lnTo>
                  <a:lnTo>
                    <a:pt x="0" y="71378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grpSp>
        <p:nvGrpSpPr>
          <p:cNvPr id="16" name="Group 16"/>
          <p:cNvGrpSpPr/>
          <p:nvPr/>
        </p:nvGrpSpPr>
        <p:grpSpPr>
          <a:xfrm>
            <a:off x="12577486" y="8465259"/>
            <a:ext cx="3753762" cy="885731"/>
            <a:chOff x="0" y="0"/>
            <a:chExt cx="5005017" cy="1180974"/>
          </a:xfrm>
        </p:grpSpPr>
        <p:sp>
          <p:nvSpPr>
            <p:cNvPr id="17" name="Freeform 17"/>
            <p:cNvSpPr/>
            <p:nvPr/>
          </p:nvSpPr>
          <p:spPr>
            <a:xfrm>
              <a:off x="0" y="305096"/>
              <a:ext cx="5005017" cy="875878"/>
            </a:xfrm>
            <a:custGeom>
              <a:avLst/>
              <a:gdLst/>
              <a:ahLst/>
              <a:cxnLst/>
              <a:rect l="l" t="t" r="r" b="b"/>
              <a:pathLst>
                <a:path w="5005017" h="875878">
                  <a:moveTo>
                    <a:pt x="0" y="0"/>
                  </a:moveTo>
                  <a:lnTo>
                    <a:pt x="5005017" y="0"/>
                  </a:lnTo>
                  <a:lnTo>
                    <a:pt x="5005017" y="875878"/>
                  </a:lnTo>
                  <a:lnTo>
                    <a:pt x="0" y="8758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TextBox 18"/>
            <p:cNvSpPr txBox="1"/>
            <p:nvPr/>
          </p:nvSpPr>
          <p:spPr>
            <a:xfrm>
              <a:off x="1489748" y="427781"/>
              <a:ext cx="3328600" cy="572689"/>
            </a:xfrm>
            <a:prstGeom prst="rect">
              <a:avLst/>
            </a:prstGeom>
          </p:spPr>
          <p:txBody>
            <a:bodyPr lIns="0" tIns="0" rIns="0" bIns="0" rtlCol="0" anchor="t">
              <a:spAutoFit/>
            </a:bodyPr>
            <a:lstStyle/>
            <a:p>
              <a:pPr algn="ctr">
                <a:lnSpc>
                  <a:spcPts val="3321"/>
                </a:lnSpc>
              </a:pPr>
              <a:r>
                <a:rPr lang="en-US" sz="2554" b="1">
                  <a:solidFill>
                    <a:srgbClr val="000000"/>
                  </a:solidFill>
                  <a:latin typeface="Poppins Bold"/>
                  <a:ea typeface="Poppins Bold"/>
                  <a:cs typeface="Poppins Bold"/>
                  <a:sym typeface="Poppins Bold"/>
                </a:rPr>
                <a:t>Competence</a:t>
              </a:r>
            </a:p>
          </p:txBody>
        </p:sp>
        <p:sp>
          <p:nvSpPr>
            <p:cNvPr id="19" name="Freeform 19"/>
            <p:cNvSpPr/>
            <p:nvPr/>
          </p:nvSpPr>
          <p:spPr>
            <a:xfrm>
              <a:off x="574982" y="0"/>
              <a:ext cx="914765" cy="914765"/>
            </a:xfrm>
            <a:custGeom>
              <a:avLst/>
              <a:gdLst/>
              <a:ahLst/>
              <a:cxnLst/>
              <a:rect l="l" t="t" r="r" b="b"/>
              <a:pathLst>
                <a:path w="914765" h="914765">
                  <a:moveTo>
                    <a:pt x="0" y="0"/>
                  </a:moveTo>
                  <a:lnTo>
                    <a:pt x="914766" y="0"/>
                  </a:lnTo>
                  <a:lnTo>
                    <a:pt x="914766" y="914765"/>
                  </a:lnTo>
                  <a:lnTo>
                    <a:pt x="0" y="9147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0" name="Freeform 20"/>
            <p:cNvSpPr/>
            <p:nvPr/>
          </p:nvSpPr>
          <p:spPr>
            <a:xfrm>
              <a:off x="675472" y="126627"/>
              <a:ext cx="713786" cy="713786"/>
            </a:xfrm>
            <a:custGeom>
              <a:avLst/>
              <a:gdLst/>
              <a:ahLst/>
              <a:cxnLst/>
              <a:rect l="l" t="t" r="r" b="b"/>
              <a:pathLst>
                <a:path w="713786" h="713786">
                  <a:moveTo>
                    <a:pt x="0" y="0"/>
                  </a:moveTo>
                  <a:lnTo>
                    <a:pt x="713786" y="0"/>
                  </a:lnTo>
                  <a:lnTo>
                    <a:pt x="713786" y="713786"/>
                  </a:lnTo>
                  <a:lnTo>
                    <a:pt x="0" y="71378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grpSp>
        <p:nvGrpSpPr>
          <p:cNvPr id="21" name="Group 21"/>
          <p:cNvGrpSpPr/>
          <p:nvPr/>
        </p:nvGrpSpPr>
        <p:grpSpPr>
          <a:xfrm>
            <a:off x="4670925" y="8465259"/>
            <a:ext cx="3753762" cy="885731"/>
            <a:chOff x="0" y="0"/>
            <a:chExt cx="5005017" cy="1180974"/>
          </a:xfrm>
        </p:grpSpPr>
        <p:sp>
          <p:nvSpPr>
            <p:cNvPr id="22" name="Freeform 22"/>
            <p:cNvSpPr/>
            <p:nvPr/>
          </p:nvSpPr>
          <p:spPr>
            <a:xfrm>
              <a:off x="0" y="305096"/>
              <a:ext cx="5005017" cy="875878"/>
            </a:xfrm>
            <a:custGeom>
              <a:avLst/>
              <a:gdLst/>
              <a:ahLst/>
              <a:cxnLst/>
              <a:rect l="l" t="t" r="r" b="b"/>
              <a:pathLst>
                <a:path w="5005017" h="875878">
                  <a:moveTo>
                    <a:pt x="0" y="0"/>
                  </a:moveTo>
                  <a:lnTo>
                    <a:pt x="5005017" y="0"/>
                  </a:lnTo>
                  <a:lnTo>
                    <a:pt x="5005017" y="875878"/>
                  </a:lnTo>
                  <a:lnTo>
                    <a:pt x="0" y="8758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3" name="TextBox 23"/>
            <p:cNvSpPr txBox="1"/>
            <p:nvPr/>
          </p:nvSpPr>
          <p:spPr>
            <a:xfrm>
              <a:off x="1676417" y="427781"/>
              <a:ext cx="2756130" cy="572689"/>
            </a:xfrm>
            <a:prstGeom prst="rect">
              <a:avLst/>
            </a:prstGeom>
          </p:spPr>
          <p:txBody>
            <a:bodyPr lIns="0" tIns="0" rIns="0" bIns="0" rtlCol="0" anchor="t">
              <a:spAutoFit/>
            </a:bodyPr>
            <a:lstStyle/>
            <a:p>
              <a:pPr algn="ctr">
                <a:lnSpc>
                  <a:spcPts val="3321"/>
                </a:lnSpc>
              </a:pPr>
              <a:r>
                <a:rPr lang="en-US" sz="2554" b="1">
                  <a:solidFill>
                    <a:srgbClr val="000000"/>
                  </a:solidFill>
                  <a:latin typeface="Poppins Bold"/>
                  <a:ea typeface="Poppins Bold"/>
                  <a:cs typeface="Poppins Bold"/>
                  <a:sym typeface="Poppins Bold"/>
                </a:rPr>
                <a:t>Certainty</a:t>
              </a:r>
            </a:p>
          </p:txBody>
        </p:sp>
        <p:sp>
          <p:nvSpPr>
            <p:cNvPr id="24" name="Freeform 24"/>
            <p:cNvSpPr/>
            <p:nvPr/>
          </p:nvSpPr>
          <p:spPr>
            <a:xfrm>
              <a:off x="574982" y="0"/>
              <a:ext cx="914765" cy="914765"/>
            </a:xfrm>
            <a:custGeom>
              <a:avLst/>
              <a:gdLst/>
              <a:ahLst/>
              <a:cxnLst/>
              <a:rect l="l" t="t" r="r" b="b"/>
              <a:pathLst>
                <a:path w="914765" h="914765">
                  <a:moveTo>
                    <a:pt x="0" y="0"/>
                  </a:moveTo>
                  <a:lnTo>
                    <a:pt x="914766" y="0"/>
                  </a:lnTo>
                  <a:lnTo>
                    <a:pt x="914766" y="914765"/>
                  </a:lnTo>
                  <a:lnTo>
                    <a:pt x="0" y="9147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5" name="Freeform 25"/>
            <p:cNvSpPr/>
            <p:nvPr/>
          </p:nvSpPr>
          <p:spPr>
            <a:xfrm>
              <a:off x="675472" y="126627"/>
              <a:ext cx="713786" cy="713786"/>
            </a:xfrm>
            <a:custGeom>
              <a:avLst/>
              <a:gdLst/>
              <a:ahLst/>
              <a:cxnLst/>
              <a:rect l="l" t="t" r="r" b="b"/>
              <a:pathLst>
                <a:path w="713786" h="713786">
                  <a:moveTo>
                    <a:pt x="0" y="0"/>
                  </a:moveTo>
                  <a:lnTo>
                    <a:pt x="713786" y="0"/>
                  </a:lnTo>
                  <a:lnTo>
                    <a:pt x="713786" y="713786"/>
                  </a:lnTo>
                  <a:lnTo>
                    <a:pt x="0" y="71378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grpSp>
        <p:nvGrpSpPr>
          <p:cNvPr id="26" name="Group 26"/>
          <p:cNvGrpSpPr/>
          <p:nvPr/>
        </p:nvGrpSpPr>
        <p:grpSpPr>
          <a:xfrm>
            <a:off x="8623698" y="8465259"/>
            <a:ext cx="3753762" cy="885731"/>
            <a:chOff x="0" y="0"/>
            <a:chExt cx="5005017" cy="1180974"/>
          </a:xfrm>
        </p:grpSpPr>
        <p:sp>
          <p:nvSpPr>
            <p:cNvPr id="27" name="Freeform 27"/>
            <p:cNvSpPr/>
            <p:nvPr/>
          </p:nvSpPr>
          <p:spPr>
            <a:xfrm>
              <a:off x="0" y="305096"/>
              <a:ext cx="5005017" cy="875878"/>
            </a:xfrm>
            <a:custGeom>
              <a:avLst/>
              <a:gdLst/>
              <a:ahLst/>
              <a:cxnLst/>
              <a:rect l="l" t="t" r="r" b="b"/>
              <a:pathLst>
                <a:path w="5005017" h="875878">
                  <a:moveTo>
                    <a:pt x="0" y="0"/>
                  </a:moveTo>
                  <a:lnTo>
                    <a:pt x="5005017" y="0"/>
                  </a:lnTo>
                  <a:lnTo>
                    <a:pt x="5005017" y="875878"/>
                  </a:lnTo>
                  <a:lnTo>
                    <a:pt x="0" y="8758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8" name="TextBox 28"/>
            <p:cNvSpPr txBox="1"/>
            <p:nvPr/>
          </p:nvSpPr>
          <p:spPr>
            <a:xfrm>
              <a:off x="1676417" y="427781"/>
              <a:ext cx="2756130" cy="572689"/>
            </a:xfrm>
            <a:prstGeom prst="rect">
              <a:avLst/>
            </a:prstGeom>
          </p:spPr>
          <p:txBody>
            <a:bodyPr lIns="0" tIns="0" rIns="0" bIns="0" rtlCol="0" anchor="t">
              <a:spAutoFit/>
            </a:bodyPr>
            <a:lstStyle/>
            <a:p>
              <a:pPr algn="ctr">
                <a:lnSpc>
                  <a:spcPts val="3321"/>
                </a:lnSpc>
              </a:pPr>
              <a:r>
                <a:rPr lang="en-US" sz="2554" b="1">
                  <a:solidFill>
                    <a:srgbClr val="000000"/>
                  </a:solidFill>
                  <a:latin typeface="Poppins Bold"/>
                  <a:ea typeface="Poppins Bold"/>
                  <a:cs typeface="Poppins Bold"/>
                  <a:sym typeface="Poppins Bold"/>
                </a:rPr>
                <a:t>Calmness</a:t>
              </a:r>
            </a:p>
          </p:txBody>
        </p:sp>
        <p:sp>
          <p:nvSpPr>
            <p:cNvPr id="29" name="Freeform 29"/>
            <p:cNvSpPr/>
            <p:nvPr/>
          </p:nvSpPr>
          <p:spPr>
            <a:xfrm>
              <a:off x="574982" y="0"/>
              <a:ext cx="914765" cy="914765"/>
            </a:xfrm>
            <a:custGeom>
              <a:avLst/>
              <a:gdLst/>
              <a:ahLst/>
              <a:cxnLst/>
              <a:rect l="l" t="t" r="r" b="b"/>
              <a:pathLst>
                <a:path w="914765" h="914765">
                  <a:moveTo>
                    <a:pt x="0" y="0"/>
                  </a:moveTo>
                  <a:lnTo>
                    <a:pt x="914766" y="0"/>
                  </a:lnTo>
                  <a:lnTo>
                    <a:pt x="914766" y="914765"/>
                  </a:lnTo>
                  <a:lnTo>
                    <a:pt x="0" y="9147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0" name="Freeform 30"/>
            <p:cNvSpPr/>
            <p:nvPr/>
          </p:nvSpPr>
          <p:spPr>
            <a:xfrm>
              <a:off x="675472" y="126627"/>
              <a:ext cx="713786" cy="713786"/>
            </a:xfrm>
            <a:custGeom>
              <a:avLst/>
              <a:gdLst/>
              <a:ahLst/>
              <a:cxnLst/>
              <a:rect l="l" t="t" r="r" b="b"/>
              <a:pathLst>
                <a:path w="713786" h="713786">
                  <a:moveTo>
                    <a:pt x="0" y="0"/>
                  </a:moveTo>
                  <a:lnTo>
                    <a:pt x="713786" y="0"/>
                  </a:lnTo>
                  <a:lnTo>
                    <a:pt x="713786" y="713786"/>
                  </a:lnTo>
                  <a:lnTo>
                    <a:pt x="0" y="71378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sp>
        <p:nvSpPr>
          <p:cNvPr id="31" name="TextBox 31"/>
          <p:cNvSpPr txBox="1"/>
          <p:nvPr/>
        </p:nvSpPr>
        <p:spPr>
          <a:xfrm>
            <a:off x="1251843" y="1995489"/>
            <a:ext cx="8439357" cy="1722567"/>
          </a:xfrm>
          <a:prstGeom prst="rect">
            <a:avLst/>
          </a:prstGeom>
        </p:spPr>
        <p:txBody>
          <a:bodyPr lIns="0" tIns="0" rIns="0" bIns="0" rtlCol="0" anchor="t">
            <a:spAutoFit/>
          </a:bodyPr>
          <a:lstStyle/>
          <a:p>
            <a:pPr algn="l">
              <a:lnSpc>
                <a:spcPts val="4105"/>
              </a:lnSpc>
              <a:spcBef>
                <a:spcPct val="0"/>
              </a:spcBef>
            </a:pPr>
            <a:r>
              <a:rPr lang="en-US" sz="2932">
                <a:solidFill>
                  <a:srgbClr val="000000"/>
                </a:solidFill>
                <a:latin typeface="Poppins"/>
                <a:ea typeface="Poppins"/>
                <a:cs typeface="Poppins"/>
                <a:sym typeface="Poppins"/>
              </a:rPr>
              <a:t>Turn tired, negative phrases into positive, confident language — fast.</a:t>
            </a:r>
          </a:p>
          <a:p>
            <a:pPr algn="ctr">
              <a:lnSpc>
                <a:spcPts val="5505"/>
              </a:lnSpc>
              <a:spcBef>
                <a:spcPct val="0"/>
              </a:spcBef>
            </a:pPr>
            <a:endParaRPr lang="en-US" sz="2932">
              <a:solidFill>
                <a:srgbClr val="000000"/>
              </a:solidFill>
              <a:latin typeface="Poppins"/>
              <a:ea typeface="Poppins"/>
              <a:cs typeface="Poppins"/>
              <a:sym typeface="Poppins"/>
            </a:endParaRPr>
          </a:p>
        </p:txBody>
      </p:sp>
      <p:sp>
        <p:nvSpPr>
          <p:cNvPr id="32" name="TextBox 32"/>
          <p:cNvSpPr txBox="1"/>
          <p:nvPr/>
        </p:nvSpPr>
        <p:spPr>
          <a:xfrm>
            <a:off x="649117" y="3252639"/>
            <a:ext cx="10991099" cy="4885557"/>
          </a:xfrm>
          <a:prstGeom prst="rect">
            <a:avLst/>
          </a:prstGeom>
        </p:spPr>
        <p:txBody>
          <a:bodyPr lIns="0" tIns="0" rIns="0" bIns="0" rtlCol="0" anchor="t">
            <a:spAutoFit/>
          </a:bodyPr>
          <a:lstStyle/>
          <a:p>
            <a:pPr algn="l">
              <a:lnSpc>
                <a:spcPts val="2537"/>
              </a:lnSpc>
              <a:spcBef>
                <a:spcPct val="0"/>
              </a:spcBef>
            </a:pPr>
            <a:r>
              <a:rPr lang="en-US" sz="1812" b="1">
                <a:solidFill>
                  <a:srgbClr val="000000"/>
                </a:solidFill>
                <a:latin typeface="Poppins Bold"/>
                <a:ea typeface="Poppins Bold"/>
                <a:cs typeface="Poppins Bold"/>
                <a:sym typeface="Poppins Bold"/>
              </a:rPr>
              <a:t>HOW IT WORKS:</a:t>
            </a:r>
          </a:p>
          <a:p>
            <a:pPr algn="l">
              <a:lnSpc>
                <a:spcPts val="2537"/>
              </a:lnSpc>
              <a:spcBef>
                <a:spcPct val="0"/>
              </a:spcBef>
            </a:pPr>
            <a:endParaRPr lang="en-US" sz="1812" b="1">
              <a:solidFill>
                <a:srgbClr val="000000"/>
              </a:solidFill>
              <a:latin typeface="Poppins Bold"/>
              <a:ea typeface="Poppins Bold"/>
              <a:cs typeface="Poppins Bold"/>
              <a:sym typeface="Poppins Bold"/>
            </a:endParaRPr>
          </a:p>
          <a:p>
            <a:pPr algn="l">
              <a:lnSpc>
                <a:spcPts val="2537"/>
              </a:lnSpc>
              <a:spcBef>
                <a:spcPct val="0"/>
              </a:spcBef>
            </a:pPr>
            <a:r>
              <a:rPr lang="en-US" sz="1812" b="1">
                <a:solidFill>
                  <a:srgbClr val="000000"/>
                </a:solidFill>
                <a:latin typeface="Poppins Bold"/>
                <a:ea typeface="Poppins Bold"/>
                <a:cs typeface="Poppins Bold"/>
                <a:sym typeface="Poppins Bold"/>
              </a:rPr>
              <a:t>Breakout into pairs or stay in whole-group to practice.</a:t>
            </a:r>
          </a:p>
          <a:p>
            <a:pPr algn="l">
              <a:lnSpc>
                <a:spcPts val="2537"/>
              </a:lnSpc>
              <a:spcBef>
                <a:spcPct val="0"/>
              </a:spcBef>
            </a:pPr>
            <a:endParaRPr lang="en-US" sz="1812" b="1">
              <a:solidFill>
                <a:srgbClr val="000000"/>
              </a:solidFill>
              <a:latin typeface="Poppins Bold"/>
              <a:ea typeface="Poppins Bold"/>
              <a:cs typeface="Poppins Bold"/>
              <a:sym typeface="Poppins Bold"/>
            </a:endParaRPr>
          </a:p>
          <a:p>
            <a:pPr algn="l">
              <a:lnSpc>
                <a:spcPts val="2537"/>
              </a:lnSpc>
              <a:spcBef>
                <a:spcPct val="0"/>
              </a:spcBef>
            </a:pPr>
            <a:r>
              <a:rPr lang="en-US" sz="1812" b="1">
                <a:solidFill>
                  <a:srgbClr val="000000"/>
                </a:solidFill>
                <a:latin typeface="Poppins Bold"/>
                <a:ea typeface="Poppins Bold"/>
                <a:cs typeface="Poppins Bold"/>
                <a:sym typeface="Poppins Bold"/>
              </a:rPr>
              <a:t>Display one “tired phrase” at a time (e.g., “That’s not my department”).</a:t>
            </a:r>
          </a:p>
          <a:p>
            <a:pPr algn="l">
              <a:lnSpc>
                <a:spcPts val="2537"/>
              </a:lnSpc>
              <a:spcBef>
                <a:spcPct val="0"/>
              </a:spcBef>
            </a:pPr>
            <a:endParaRPr lang="en-US" sz="1812" b="1">
              <a:solidFill>
                <a:srgbClr val="000000"/>
              </a:solidFill>
              <a:latin typeface="Poppins Bold"/>
              <a:ea typeface="Poppins Bold"/>
              <a:cs typeface="Poppins Bold"/>
              <a:sym typeface="Poppins Bold"/>
            </a:endParaRPr>
          </a:p>
          <a:p>
            <a:pPr algn="l">
              <a:lnSpc>
                <a:spcPts val="2537"/>
              </a:lnSpc>
              <a:spcBef>
                <a:spcPct val="0"/>
              </a:spcBef>
            </a:pPr>
            <a:r>
              <a:rPr lang="en-US" sz="1812" b="1">
                <a:solidFill>
                  <a:srgbClr val="000000"/>
                </a:solidFill>
                <a:latin typeface="Poppins Bold"/>
                <a:ea typeface="Poppins Bold"/>
                <a:cs typeface="Poppins Bold"/>
                <a:sym typeface="Poppins Bold"/>
              </a:rPr>
              <a:t>You’ll have 30 seconds to say a confident reframe out loud (or type it in chat).</a:t>
            </a:r>
          </a:p>
          <a:p>
            <a:pPr algn="l">
              <a:lnSpc>
                <a:spcPts val="2537"/>
              </a:lnSpc>
              <a:spcBef>
                <a:spcPct val="0"/>
              </a:spcBef>
            </a:pPr>
            <a:endParaRPr lang="en-US" sz="1812" b="1">
              <a:solidFill>
                <a:srgbClr val="000000"/>
              </a:solidFill>
              <a:latin typeface="Poppins Bold"/>
              <a:ea typeface="Poppins Bold"/>
              <a:cs typeface="Poppins Bold"/>
              <a:sym typeface="Poppins Bold"/>
            </a:endParaRPr>
          </a:p>
          <a:p>
            <a:pPr algn="l">
              <a:lnSpc>
                <a:spcPts val="2537"/>
              </a:lnSpc>
              <a:spcBef>
                <a:spcPct val="0"/>
              </a:spcBef>
            </a:pPr>
            <a:r>
              <a:rPr lang="en-US" sz="1812" b="1">
                <a:solidFill>
                  <a:srgbClr val="000000"/>
                </a:solidFill>
                <a:latin typeface="Poppins Bold"/>
                <a:ea typeface="Poppins Bold"/>
                <a:cs typeface="Poppins Bold"/>
                <a:sym typeface="Poppins Bold"/>
              </a:rPr>
              <a:t>We’ll compare your reframe to the model answer, no wrong answers if it’s positive and action-oriented.</a:t>
            </a:r>
          </a:p>
          <a:p>
            <a:pPr algn="l">
              <a:lnSpc>
                <a:spcPts val="2537"/>
              </a:lnSpc>
              <a:spcBef>
                <a:spcPct val="0"/>
              </a:spcBef>
            </a:pPr>
            <a:endParaRPr lang="en-US" sz="1812" b="1">
              <a:solidFill>
                <a:srgbClr val="000000"/>
              </a:solidFill>
              <a:latin typeface="Poppins Bold"/>
              <a:ea typeface="Poppins Bold"/>
              <a:cs typeface="Poppins Bold"/>
              <a:sym typeface="Poppins Bold"/>
            </a:endParaRPr>
          </a:p>
          <a:p>
            <a:pPr algn="l">
              <a:lnSpc>
                <a:spcPts val="2537"/>
              </a:lnSpc>
              <a:spcBef>
                <a:spcPct val="0"/>
              </a:spcBef>
            </a:pPr>
            <a:r>
              <a:rPr lang="en-US" sz="1812" b="1">
                <a:solidFill>
                  <a:srgbClr val="000000"/>
                </a:solidFill>
                <a:latin typeface="Poppins Bold"/>
                <a:ea typeface="Poppins Bold"/>
                <a:cs typeface="Poppins Bold"/>
                <a:sym typeface="Poppins Bold"/>
              </a:rPr>
              <a:t>Rotate through 4 - 6 phrases together.</a:t>
            </a:r>
          </a:p>
          <a:p>
            <a:pPr algn="l">
              <a:lnSpc>
                <a:spcPts val="2031"/>
              </a:lnSpc>
              <a:spcBef>
                <a:spcPct val="0"/>
              </a:spcBef>
            </a:pPr>
            <a:endParaRPr lang="en-US" sz="1812" b="1">
              <a:solidFill>
                <a:srgbClr val="000000"/>
              </a:solidFill>
              <a:latin typeface="Poppins Bold"/>
              <a:ea typeface="Poppins Bold"/>
              <a:cs typeface="Poppins Bold"/>
              <a:sym typeface="Poppins Bold"/>
            </a:endParaRPr>
          </a:p>
          <a:p>
            <a:pPr algn="l">
              <a:lnSpc>
                <a:spcPts val="2031"/>
              </a:lnSpc>
              <a:spcBef>
                <a:spcPct val="0"/>
              </a:spcBef>
            </a:pPr>
            <a:endParaRPr lang="en-US" sz="1812" b="1">
              <a:solidFill>
                <a:srgbClr val="000000"/>
              </a:solidFill>
              <a:latin typeface="Poppins Bold"/>
              <a:ea typeface="Poppins Bold"/>
              <a:cs typeface="Poppins Bold"/>
              <a:sym typeface="Poppins Bold"/>
            </a:endParaRPr>
          </a:p>
          <a:p>
            <a:pPr algn="l">
              <a:lnSpc>
                <a:spcPts val="4896"/>
              </a:lnSpc>
              <a:spcBef>
                <a:spcPct val="0"/>
              </a:spcBef>
            </a:pPr>
            <a:endParaRPr lang="en-US" sz="1812" b="1">
              <a:solidFill>
                <a:srgbClr val="000000"/>
              </a:solidFill>
              <a:latin typeface="Poppins Bold"/>
              <a:ea typeface="Poppins Bold"/>
              <a:cs typeface="Poppins Bold"/>
              <a:sym typeface="Poppins Bold"/>
            </a:endParaRPr>
          </a:p>
        </p:txBody>
      </p:sp>
      <p:sp>
        <p:nvSpPr>
          <p:cNvPr id="33" name="TextBox 33"/>
          <p:cNvSpPr txBox="1"/>
          <p:nvPr/>
        </p:nvSpPr>
        <p:spPr>
          <a:xfrm>
            <a:off x="376930" y="1053022"/>
            <a:ext cx="5094591" cy="1028192"/>
          </a:xfrm>
          <a:prstGeom prst="rect">
            <a:avLst/>
          </a:prstGeom>
        </p:spPr>
        <p:txBody>
          <a:bodyPr lIns="0" tIns="0" rIns="0" bIns="0" rtlCol="0" anchor="t">
            <a:spAutoFit/>
          </a:bodyPr>
          <a:lstStyle/>
          <a:p>
            <a:pPr algn="ctr">
              <a:lnSpc>
                <a:spcPts val="8428"/>
              </a:lnSpc>
            </a:pPr>
            <a:r>
              <a:rPr lang="en-US" sz="6020">
                <a:solidFill>
                  <a:srgbClr val="000000"/>
                </a:solidFill>
                <a:latin typeface="Brandon Grotesque"/>
                <a:ea typeface="Brandon Grotesque"/>
                <a:cs typeface="Brandon Grotesque"/>
                <a:sym typeface="Brandon Grotesque"/>
              </a:rPr>
              <a:t>Reframe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959635" y="7671504"/>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3903323" y="31035"/>
            <a:ext cx="6604073" cy="1230802"/>
          </a:xfrm>
          <a:prstGeom prst="rect">
            <a:avLst/>
          </a:prstGeom>
        </p:spPr>
        <p:txBody>
          <a:bodyPr lIns="0" tIns="0" rIns="0" bIns="0" rtlCol="0" anchor="t">
            <a:spAutoFit/>
          </a:bodyPr>
          <a:lstStyle/>
          <a:p>
            <a:pPr algn="l">
              <a:lnSpc>
                <a:spcPts val="4945"/>
              </a:lnSpc>
            </a:pPr>
            <a:r>
              <a:rPr lang="en-US" sz="3804" b="1">
                <a:solidFill>
                  <a:srgbClr val="000000"/>
                </a:solidFill>
                <a:latin typeface="Open Sauce Bold"/>
                <a:ea typeface="Open Sauce Bold"/>
                <a:cs typeface="Open Sauce Bold"/>
                <a:sym typeface="Open Sauce Bold"/>
              </a:rPr>
              <a:t>Reframe It! - Phrase Bank</a:t>
            </a:r>
          </a:p>
          <a:p>
            <a:pPr algn="l">
              <a:lnSpc>
                <a:spcPts val="4945"/>
              </a:lnSpc>
            </a:pPr>
            <a:endParaRPr lang="en-US" sz="3804" b="1">
              <a:solidFill>
                <a:srgbClr val="000000"/>
              </a:solidFill>
              <a:latin typeface="Open Sauce Bold"/>
              <a:ea typeface="Open Sauce Bold"/>
              <a:cs typeface="Open Sauce Bold"/>
              <a:sym typeface="Open Sauce Bold"/>
            </a:endParaRPr>
          </a:p>
        </p:txBody>
      </p:sp>
      <p:sp>
        <p:nvSpPr>
          <p:cNvPr id="5" name="Freeform 5"/>
          <p:cNvSpPr/>
          <p:nvPr/>
        </p:nvSpPr>
        <p:spPr>
          <a:xfrm rot="8100000">
            <a:off x="4202028" y="-474280"/>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4">
              <a:alphaModFix amt="34000"/>
            </a:blip>
            <a:stretch>
              <a:fillRect/>
            </a:stretch>
          </a:blipFill>
        </p:spPr>
        <p:txBody>
          <a:bodyPr/>
          <a:lstStyle/>
          <a:p>
            <a:endParaRPr lang="en-US"/>
          </a:p>
        </p:txBody>
      </p:sp>
      <p:sp>
        <p:nvSpPr>
          <p:cNvPr id="6" name="Freeform 6"/>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2144877" y="3627849"/>
            <a:ext cx="7559094" cy="1625205"/>
          </a:xfrm>
          <a:custGeom>
            <a:avLst/>
            <a:gdLst/>
            <a:ahLst/>
            <a:cxnLst/>
            <a:rect l="l" t="t" r="r" b="b"/>
            <a:pathLst>
              <a:path w="7559094" h="1625205">
                <a:moveTo>
                  <a:pt x="0" y="0"/>
                </a:moveTo>
                <a:lnTo>
                  <a:pt x="7559094" y="0"/>
                </a:lnTo>
                <a:lnTo>
                  <a:pt x="7559094" y="1625205"/>
                </a:lnTo>
                <a:lnTo>
                  <a:pt x="0" y="16252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TextBox 8"/>
          <p:cNvSpPr txBox="1"/>
          <p:nvPr/>
        </p:nvSpPr>
        <p:spPr>
          <a:xfrm>
            <a:off x="1299158" y="1562865"/>
            <a:ext cx="9006639" cy="829464"/>
          </a:xfrm>
          <a:prstGeom prst="rect">
            <a:avLst/>
          </a:prstGeom>
        </p:spPr>
        <p:txBody>
          <a:bodyPr lIns="0" tIns="0" rIns="0" bIns="0" rtlCol="0" anchor="t">
            <a:spAutoFit/>
          </a:bodyPr>
          <a:lstStyle/>
          <a:p>
            <a:pPr algn="l">
              <a:lnSpc>
                <a:spcPts val="6744"/>
              </a:lnSpc>
            </a:pPr>
            <a:r>
              <a:rPr lang="en-US" sz="5187" b="1">
                <a:solidFill>
                  <a:srgbClr val="000000"/>
                </a:solidFill>
                <a:latin typeface="Open Sauce Bold"/>
                <a:ea typeface="Open Sauce Bold"/>
                <a:cs typeface="Open Sauce Bold"/>
                <a:sym typeface="Open Sauce Bold"/>
              </a:rPr>
              <a:t>Instead of saying . . . </a:t>
            </a:r>
          </a:p>
        </p:txBody>
      </p:sp>
      <p:sp>
        <p:nvSpPr>
          <p:cNvPr id="9" name="TextBox 9"/>
          <p:cNvSpPr txBox="1"/>
          <p:nvPr/>
        </p:nvSpPr>
        <p:spPr>
          <a:xfrm>
            <a:off x="2144877" y="3754134"/>
            <a:ext cx="7287581" cy="1225048"/>
          </a:xfrm>
          <a:prstGeom prst="rect">
            <a:avLst/>
          </a:prstGeom>
        </p:spPr>
        <p:txBody>
          <a:bodyPr lIns="0" tIns="0" rIns="0" bIns="0" rtlCol="0" anchor="t">
            <a:spAutoFit/>
          </a:bodyPr>
          <a:lstStyle/>
          <a:p>
            <a:pPr algn="ctr">
              <a:lnSpc>
                <a:spcPts val="9433"/>
              </a:lnSpc>
              <a:spcBef>
                <a:spcPct val="0"/>
              </a:spcBef>
            </a:pPr>
            <a:r>
              <a:rPr lang="en-US" sz="6738">
                <a:solidFill>
                  <a:srgbClr val="FBFFFF"/>
                </a:solidFill>
                <a:latin typeface="Poppins"/>
                <a:ea typeface="Poppins"/>
                <a:cs typeface="Poppins"/>
                <a:sym typeface="Poppins"/>
              </a:rPr>
              <a:t>“I don’t know.”</a:t>
            </a:r>
          </a:p>
        </p:txBody>
      </p:sp>
      <p:grpSp>
        <p:nvGrpSpPr>
          <p:cNvPr id="10" name="Group 10"/>
          <p:cNvGrpSpPr/>
          <p:nvPr/>
        </p:nvGrpSpPr>
        <p:grpSpPr>
          <a:xfrm>
            <a:off x="11289600" y="-480724"/>
            <a:ext cx="14931665" cy="11248448"/>
            <a:chOff x="0" y="0"/>
            <a:chExt cx="19908887" cy="14997931"/>
          </a:xfrm>
        </p:grpSpPr>
        <p:grpSp>
          <p:nvGrpSpPr>
            <p:cNvPr id="11" name="Group 11"/>
            <p:cNvGrpSpPr/>
            <p:nvPr/>
          </p:nvGrpSpPr>
          <p:grpSpPr>
            <a:xfrm>
              <a:off x="23862" y="0"/>
              <a:ext cx="19885026" cy="14997931"/>
              <a:chOff x="0" y="0"/>
              <a:chExt cx="3927906" cy="2962554"/>
            </a:xfrm>
          </p:grpSpPr>
          <p:sp>
            <p:nvSpPr>
              <p:cNvPr id="12" name="Freeform 12"/>
              <p:cNvSpPr/>
              <p:nvPr/>
            </p:nvSpPr>
            <p:spPr>
              <a:xfrm>
                <a:off x="0" y="0"/>
                <a:ext cx="3927906" cy="2962554"/>
              </a:xfrm>
              <a:custGeom>
                <a:avLst/>
                <a:gdLst/>
                <a:ahLst/>
                <a:cxnLst/>
                <a:rect l="l" t="t" r="r" b="b"/>
                <a:pathLst>
                  <a:path w="3927906" h="2962554">
                    <a:moveTo>
                      <a:pt x="51911" y="0"/>
                    </a:moveTo>
                    <a:lnTo>
                      <a:pt x="3875995" y="0"/>
                    </a:lnTo>
                    <a:cubicBezTo>
                      <a:pt x="3904665" y="0"/>
                      <a:pt x="3927906" y="23241"/>
                      <a:pt x="3927906" y="51911"/>
                    </a:cubicBezTo>
                    <a:lnTo>
                      <a:pt x="3927906" y="2910643"/>
                    </a:lnTo>
                    <a:cubicBezTo>
                      <a:pt x="3927906" y="2939313"/>
                      <a:pt x="3904665" y="2962554"/>
                      <a:pt x="3875995" y="2962554"/>
                    </a:cubicBezTo>
                    <a:lnTo>
                      <a:pt x="51911" y="2962554"/>
                    </a:lnTo>
                    <a:cubicBezTo>
                      <a:pt x="23241" y="2962554"/>
                      <a:pt x="0" y="2939313"/>
                      <a:pt x="0" y="2910643"/>
                    </a:cubicBezTo>
                    <a:lnTo>
                      <a:pt x="0" y="51911"/>
                    </a:lnTo>
                    <a:cubicBezTo>
                      <a:pt x="0" y="23241"/>
                      <a:pt x="23241" y="0"/>
                      <a:pt x="51911" y="0"/>
                    </a:cubicBezTo>
                    <a:close/>
                  </a:path>
                </a:pathLst>
              </a:custGeom>
              <a:solidFill>
                <a:srgbClr val="B90014"/>
              </a:solidFill>
            </p:spPr>
            <p:txBody>
              <a:bodyPr/>
              <a:lstStyle/>
              <a:p>
                <a:endParaRPr lang="en-US"/>
              </a:p>
            </p:txBody>
          </p:sp>
          <p:sp>
            <p:nvSpPr>
              <p:cNvPr id="13" name="TextBox 13"/>
              <p:cNvSpPr txBox="1"/>
              <p:nvPr/>
            </p:nvSpPr>
            <p:spPr>
              <a:xfrm>
                <a:off x="0" y="-57150"/>
                <a:ext cx="3927906" cy="3019704"/>
              </a:xfrm>
              <a:prstGeom prst="rect">
                <a:avLst/>
              </a:prstGeom>
            </p:spPr>
            <p:txBody>
              <a:bodyPr lIns="50800" tIns="50800" rIns="50800" bIns="50800" rtlCol="0" anchor="ctr"/>
              <a:lstStyle/>
              <a:p>
                <a:pPr algn="ctr">
                  <a:lnSpc>
                    <a:spcPts val="2796"/>
                  </a:lnSpc>
                </a:pPr>
                <a:endParaRPr/>
              </a:p>
            </p:txBody>
          </p:sp>
        </p:grpSp>
        <p:sp>
          <p:nvSpPr>
            <p:cNvPr id="14" name="Freeform 14"/>
            <p:cNvSpPr/>
            <p:nvPr/>
          </p:nvSpPr>
          <p:spPr>
            <a:xfrm>
              <a:off x="3223468" y="11686038"/>
              <a:ext cx="8785302" cy="1625281"/>
            </a:xfrm>
            <a:custGeom>
              <a:avLst/>
              <a:gdLst/>
              <a:ahLst/>
              <a:cxnLst/>
              <a:rect l="l" t="t" r="r" b="b"/>
              <a:pathLst>
                <a:path w="8785302" h="1625281">
                  <a:moveTo>
                    <a:pt x="0" y="0"/>
                  </a:moveTo>
                  <a:lnTo>
                    <a:pt x="8785301" y="0"/>
                  </a:lnTo>
                  <a:lnTo>
                    <a:pt x="8785301" y="1625281"/>
                  </a:lnTo>
                  <a:lnTo>
                    <a:pt x="0" y="16252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5"/>
            <p:cNvSpPr txBox="1"/>
            <p:nvPr/>
          </p:nvSpPr>
          <p:spPr>
            <a:xfrm>
              <a:off x="1436630" y="1109505"/>
              <a:ext cx="7257600" cy="1213909"/>
            </a:xfrm>
            <a:prstGeom prst="rect">
              <a:avLst/>
            </a:prstGeom>
          </p:spPr>
          <p:txBody>
            <a:bodyPr lIns="0" tIns="0" rIns="0" bIns="0" rtlCol="0" anchor="t">
              <a:spAutoFit/>
            </a:bodyPr>
            <a:lstStyle/>
            <a:p>
              <a:pPr algn="ctr">
                <a:lnSpc>
                  <a:spcPts val="7699"/>
                </a:lnSpc>
              </a:pPr>
              <a:r>
                <a:rPr lang="en-US" sz="5499">
                  <a:solidFill>
                    <a:srgbClr val="FFFFFF"/>
                  </a:solidFill>
                  <a:latin typeface="Brandon Grotesque"/>
                  <a:ea typeface="Brandon Grotesque"/>
                  <a:cs typeface="Brandon Grotesque"/>
                  <a:sym typeface="Brandon Grotesque"/>
                </a:rPr>
                <a:t>Try This Instead . . . </a:t>
              </a:r>
            </a:p>
          </p:txBody>
        </p:sp>
        <p:sp>
          <p:nvSpPr>
            <p:cNvPr id="16" name="TextBox 16"/>
            <p:cNvSpPr txBox="1"/>
            <p:nvPr/>
          </p:nvSpPr>
          <p:spPr>
            <a:xfrm>
              <a:off x="0" y="5493936"/>
              <a:ext cx="9331200" cy="2976975"/>
            </a:xfrm>
            <a:prstGeom prst="rect">
              <a:avLst/>
            </a:prstGeom>
          </p:spPr>
          <p:txBody>
            <a:bodyPr lIns="0" tIns="0" rIns="0" bIns="0" rtlCol="0" anchor="t">
              <a:spAutoFit/>
            </a:bodyPr>
            <a:lstStyle/>
            <a:p>
              <a:pPr algn="ctr">
                <a:lnSpc>
                  <a:spcPts val="5736"/>
                </a:lnSpc>
              </a:pPr>
              <a:r>
                <a:rPr lang="en-US" sz="4097" dirty="0">
                  <a:solidFill>
                    <a:srgbClr val="FFFFFF"/>
                  </a:solidFill>
                  <a:latin typeface="Poppins"/>
                  <a:ea typeface="Poppins"/>
                  <a:cs typeface="Poppins"/>
                  <a:sym typeface="Poppins"/>
                </a:rPr>
                <a:t>“Great question, let me look into that for you.”</a:t>
              </a:r>
            </a:p>
            <a:p>
              <a:pPr algn="ctr">
                <a:lnSpc>
                  <a:spcPts val="6436"/>
                </a:lnSpc>
                <a:spcBef>
                  <a:spcPct val="0"/>
                </a:spcBef>
              </a:pPr>
              <a:endParaRPr lang="en-US" sz="4097" dirty="0">
                <a:solidFill>
                  <a:srgbClr val="FFFFFF"/>
                </a:solidFill>
                <a:latin typeface="Poppins"/>
                <a:ea typeface="Poppins"/>
                <a:cs typeface="Poppins"/>
                <a:sym typeface="Poppin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1307496" y="-480724"/>
            <a:ext cx="14913769" cy="11248448"/>
            <a:chOff x="0" y="0"/>
            <a:chExt cx="3927906" cy="2962554"/>
          </a:xfrm>
        </p:grpSpPr>
        <p:sp>
          <p:nvSpPr>
            <p:cNvPr id="4" name="Freeform 4"/>
            <p:cNvSpPr/>
            <p:nvPr/>
          </p:nvSpPr>
          <p:spPr>
            <a:xfrm>
              <a:off x="0" y="0"/>
              <a:ext cx="3927906" cy="2962554"/>
            </a:xfrm>
            <a:custGeom>
              <a:avLst/>
              <a:gdLst/>
              <a:ahLst/>
              <a:cxnLst/>
              <a:rect l="l" t="t" r="r" b="b"/>
              <a:pathLst>
                <a:path w="3927906" h="2962554">
                  <a:moveTo>
                    <a:pt x="51911" y="0"/>
                  </a:moveTo>
                  <a:lnTo>
                    <a:pt x="3875995" y="0"/>
                  </a:lnTo>
                  <a:cubicBezTo>
                    <a:pt x="3904665" y="0"/>
                    <a:pt x="3927906" y="23241"/>
                    <a:pt x="3927906" y="51911"/>
                  </a:cubicBezTo>
                  <a:lnTo>
                    <a:pt x="3927906" y="2910643"/>
                  </a:lnTo>
                  <a:cubicBezTo>
                    <a:pt x="3927906" y="2939313"/>
                    <a:pt x="3904665" y="2962554"/>
                    <a:pt x="3875995" y="2962554"/>
                  </a:cubicBezTo>
                  <a:lnTo>
                    <a:pt x="51911" y="2962554"/>
                  </a:lnTo>
                  <a:cubicBezTo>
                    <a:pt x="23241" y="2962554"/>
                    <a:pt x="0" y="2939313"/>
                    <a:pt x="0" y="2910643"/>
                  </a:cubicBezTo>
                  <a:lnTo>
                    <a:pt x="0" y="51911"/>
                  </a:lnTo>
                  <a:cubicBezTo>
                    <a:pt x="0" y="23241"/>
                    <a:pt x="23241" y="0"/>
                    <a:pt x="51911" y="0"/>
                  </a:cubicBezTo>
                  <a:close/>
                </a:path>
              </a:pathLst>
            </a:custGeom>
            <a:solidFill>
              <a:srgbClr val="B90014"/>
            </a:solidFill>
          </p:spPr>
          <p:txBody>
            <a:bodyPr/>
            <a:lstStyle/>
            <a:p>
              <a:endParaRPr lang="en-US"/>
            </a:p>
          </p:txBody>
        </p:sp>
        <p:sp>
          <p:nvSpPr>
            <p:cNvPr id="5" name="TextBox 5"/>
            <p:cNvSpPr txBox="1"/>
            <p:nvPr/>
          </p:nvSpPr>
          <p:spPr>
            <a:xfrm>
              <a:off x="0" y="-57150"/>
              <a:ext cx="3927906" cy="3019704"/>
            </a:xfrm>
            <a:prstGeom prst="rect">
              <a:avLst/>
            </a:prstGeom>
          </p:spPr>
          <p:txBody>
            <a:bodyPr lIns="50800" tIns="50800" rIns="50800" bIns="50800" rtlCol="0" anchor="ctr"/>
            <a:lstStyle/>
            <a:p>
              <a:pPr algn="ctr">
                <a:lnSpc>
                  <a:spcPts val="2796"/>
                </a:lnSpc>
              </a:pPr>
              <a:endParaRPr/>
            </a:p>
          </p:txBody>
        </p:sp>
      </p:grpSp>
      <p:sp>
        <p:nvSpPr>
          <p:cNvPr id="6" name="Freeform 6"/>
          <p:cNvSpPr/>
          <p:nvPr/>
        </p:nvSpPr>
        <p:spPr>
          <a:xfrm>
            <a:off x="-959635" y="7671504"/>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3903323" y="31035"/>
            <a:ext cx="6604073" cy="1230802"/>
          </a:xfrm>
          <a:prstGeom prst="rect">
            <a:avLst/>
          </a:prstGeom>
        </p:spPr>
        <p:txBody>
          <a:bodyPr lIns="0" tIns="0" rIns="0" bIns="0" rtlCol="0" anchor="t">
            <a:spAutoFit/>
          </a:bodyPr>
          <a:lstStyle/>
          <a:p>
            <a:pPr algn="l">
              <a:lnSpc>
                <a:spcPts val="4945"/>
              </a:lnSpc>
            </a:pPr>
            <a:r>
              <a:rPr lang="en-US" sz="3804" b="1">
                <a:solidFill>
                  <a:srgbClr val="000000"/>
                </a:solidFill>
                <a:latin typeface="Open Sauce Bold"/>
                <a:ea typeface="Open Sauce Bold"/>
                <a:cs typeface="Open Sauce Bold"/>
                <a:sym typeface="Open Sauce Bold"/>
              </a:rPr>
              <a:t>Reframe It! - Phrase Bank</a:t>
            </a:r>
          </a:p>
          <a:p>
            <a:pPr algn="l">
              <a:lnSpc>
                <a:spcPts val="4945"/>
              </a:lnSpc>
            </a:pPr>
            <a:endParaRPr lang="en-US" sz="3804" b="1">
              <a:solidFill>
                <a:srgbClr val="000000"/>
              </a:solidFill>
              <a:latin typeface="Open Sauce Bold"/>
              <a:ea typeface="Open Sauce Bold"/>
              <a:cs typeface="Open Sauce Bold"/>
              <a:sym typeface="Open Sauce Bold"/>
            </a:endParaRPr>
          </a:p>
        </p:txBody>
      </p:sp>
      <p:sp>
        <p:nvSpPr>
          <p:cNvPr id="8" name="Freeform 8"/>
          <p:cNvSpPr/>
          <p:nvPr/>
        </p:nvSpPr>
        <p:spPr>
          <a:xfrm rot="8100000">
            <a:off x="4202028" y="-474280"/>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4">
              <a:alphaModFix amt="34000"/>
            </a:blip>
            <a:stretch>
              <a:fillRect/>
            </a:stretch>
          </a:blipFill>
        </p:spPr>
        <p:txBody>
          <a:bodyPr/>
          <a:lstStyle/>
          <a:p>
            <a:endParaRPr lang="en-US"/>
          </a:p>
        </p:txBody>
      </p:sp>
      <p:sp>
        <p:nvSpPr>
          <p:cNvPr id="9" name="Freeform 9"/>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2144877" y="3627849"/>
            <a:ext cx="7559094" cy="1625205"/>
          </a:xfrm>
          <a:custGeom>
            <a:avLst/>
            <a:gdLst/>
            <a:ahLst/>
            <a:cxnLst/>
            <a:rect l="l" t="t" r="r" b="b"/>
            <a:pathLst>
              <a:path w="7559094" h="1625205">
                <a:moveTo>
                  <a:pt x="0" y="0"/>
                </a:moveTo>
                <a:lnTo>
                  <a:pt x="7559094" y="0"/>
                </a:lnTo>
                <a:lnTo>
                  <a:pt x="7559094" y="1625205"/>
                </a:lnTo>
                <a:lnTo>
                  <a:pt x="0" y="16252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TextBox 11"/>
          <p:cNvSpPr txBox="1"/>
          <p:nvPr/>
        </p:nvSpPr>
        <p:spPr>
          <a:xfrm>
            <a:off x="1299158" y="1562865"/>
            <a:ext cx="9006639" cy="829464"/>
          </a:xfrm>
          <a:prstGeom prst="rect">
            <a:avLst/>
          </a:prstGeom>
        </p:spPr>
        <p:txBody>
          <a:bodyPr lIns="0" tIns="0" rIns="0" bIns="0" rtlCol="0" anchor="t">
            <a:spAutoFit/>
          </a:bodyPr>
          <a:lstStyle/>
          <a:p>
            <a:pPr algn="l">
              <a:lnSpc>
                <a:spcPts val="6744"/>
              </a:lnSpc>
            </a:pPr>
            <a:r>
              <a:rPr lang="en-US" sz="5187" b="1">
                <a:solidFill>
                  <a:srgbClr val="000000"/>
                </a:solidFill>
                <a:latin typeface="Open Sauce Bold"/>
                <a:ea typeface="Open Sauce Bold"/>
                <a:cs typeface="Open Sauce Bold"/>
                <a:sym typeface="Open Sauce Bold"/>
              </a:rPr>
              <a:t>Instead of saying . . . </a:t>
            </a:r>
          </a:p>
        </p:txBody>
      </p:sp>
      <p:sp>
        <p:nvSpPr>
          <p:cNvPr id="12" name="TextBox 12"/>
          <p:cNvSpPr txBox="1"/>
          <p:nvPr/>
        </p:nvSpPr>
        <p:spPr>
          <a:xfrm>
            <a:off x="2144877" y="3635940"/>
            <a:ext cx="7287581" cy="1537634"/>
          </a:xfrm>
          <a:prstGeom prst="rect">
            <a:avLst/>
          </a:prstGeom>
        </p:spPr>
        <p:txBody>
          <a:bodyPr lIns="0" tIns="0" rIns="0" bIns="0" rtlCol="0" anchor="t">
            <a:spAutoFit/>
          </a:bodyPr>
          <a:lstStyle/>
          <a:p>
            <a:pPr algn="ctr">
              <a:lnSpc>
                <a:spcPts val="6073"/>
              </a:lnSpc>
              <a:spcBef>
                <a:spcPct val="0"/>
              </a:spcBef>
            </a:pPr>
            <a:r>
              <a:rPr lang="en-US" sz="4338">
                <a:solidFill>
                  <a:srgbClr val="FBFFFF"/>
                </a:solidFill>
                <a:latin typeface="Poppins"/>
                <a:ea typeface="Poppins"/>
                <a:cs typeface="Poppins"/>
                <a:sym typeface="Poppins"/>
              </a:rPr>
              <a:t>“That’s not my department.”</a:t>
            </a:r>
          </a:p>
        </p:txBody>
      </p:sp>
      <p:grpSp>
        <p:nvGrpSpPr>
          <p:cNvPr id="13" name="Group 13"/>
          <p:cNvGrpSpPr/>
          <p:nvPr/>
        </p:nvGrpSpPr>
        <p:grpSpPr>
          <a:xfrm>
            <a:off x="11289600" y="392430"/>
            <a:ext cx="9006577" cy="9110335"/>
            <a:chOff x="0" y="0"/>
            <a:chExt cx="12008769" cy="12147113"/>
          </a:xfrm>
        </p:grpSpPr>
        <p:sp>
          <p:nvSpPr>
            <p:cNvPr id="14" name="Freeform 14"/>
            <p:cNvSpPr/>
            <p:nvPr/>
          </p:nvSpPr>
          <p:spPr>
            <a:xfrm>
              <a:off x="3223468" y="10521832"/>
              <a:ext cx="8785302" cy="1625281"/>
            </a:xfrm>
            <a:custGeom>
              <a:avLst/>
              <a:gdLst/>
              <a:ahLst/>
              <a:cxnLst/>
              <a:rect l="l" t="t" r="r" b="b"/>
              <a:pathLst>
                <a:path w="8785302" h="1625281">
                  <a:moveTo>
                    <a:pt x="0" y="0"/>
                  </a:moveTo>
                  <a:lnTo>
                    <a:pt x="8785301" y="0"/>
                  </a:lnTo>
                  <a:lnTo>
                    <a:pt x="8785301" y="1625281"/>
                  </a:lnTo>
                  <a:lnTo>
                    <a:pt x="0" y="16252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5"/>
            <p:cNvSpPr txBox="1"/>
            <p:nvPr/>
          </p:nvSpPr>
          <p:spPr>
            <a:xfrm>
              <a:off x="2073600" y="-104775"/>
              <a:ext cx="7257600" cy="1213909"/>
            </a:xfrm>
            <a:prstGeom prst="rect">
              <a:avLst/>
            </a:prstGeom>
          </p:spPr>
          <p:txBody>
            <a:bodyPr lIns="0" tIns="0" rIns="0" bIns="0" rtlCol="0" anchor="t">
              <a:spAutoFit/>
            </a:bodyPr>
            <a:lstStyle/>
            <a:p>
              <a:pPr algn="ctr">
                <a:lnSpc>
                  <a:spcPts val="7699"/>
                </a:lnSpc>
              </a:pPr>
              <a:r>
                <a:rPr lang="en-US" sz="5499">
                  <a:solidFill>
                    <a:srgbClr val="FFFFFF"/>
                  </a:solidFill>
                  <a:latin typeface="Brandon Grotesque"/>
                  <a:ea typeface="Brandon Grotesque"/>
                  <a:cs typeface="Brandon Grotesque"/>
                  <a:sym typeface="Brandon Grotesque"/>
                </a:rPr>
                <a:t>Try This Instead . . . </a:t>
              </a:r>
            </a:p>
          </p:txBody>
        </p:sp>
        <p:sp>
          <p:nvSpPr>
            <p:cNvPr id="16" name="TextBox 16"/>
            <p:cNvSpPr txBox="1"/>
            <p:nvPr/>
          </p:nvSpPr>
          <p:spPr>
            <a:xfrm>
              <a:off x="0" y="4329730"/>
              <a:ext cx="9331200" cy="2976975"/>
            </a:xfrm>
            <a:prstGeom prst="rect">
              <a:avLst/>
            </a:prstGeom>
          </p:spPr>
          <p:txBody>
            <a:bodyPr lIns="0" tIns="0" rIns="0" bIns="0" rtlCol="0" anchor="t">
              <a:spAutoFit/>
            </a:bodyPr>
            <a:lstStyle/>
            <a:p>
              <a:pPr algn="ctr">
                <a:lnSpc>
                  <a:spcPts val="5736"/>
                </a:lnSpc>
              </a:pPr>
              <a:r>
                <a:rPr lang="en-US" sz="4097">
                  <a:solidFill>
                    <a:srgbClr val="FFFFFF"/>
                  </a:solidFill>
                  <a:latin typeface="Poppins"/>
                  <a:ea typeface="Poppins"/>
                  <a:cs typeface="Poppins"/>
                  <a:sym typeface="Poppins"/>
                </a:rPr>
                <a:t>“Let me connect you with the right team.”</a:t>
              </a:r>
            </a:p>
            <a:p>
              <a:pPr algn="ctr">
                <a:lnSpc>
                  <a:spcPts val="6436"/>
                </a:lnSpc>
                <a:spcBef>
                  <a:spcPct val="0"/>
                </a:spcBef>
              </a:pPr>
              <a:endParaRPr lang="en-US" sz="4097">
                <a:solidFill>
                  <a:srgbClr val="FFFFFF"/>
                </a:solidFill>
                <a:latin typeface="Poppins"/>
                <a:ea typeface="Poppins"/>
                <a:cs typeface="Poppins"/>
                <a:sym typeface="Poppin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959635" y="7671504"/>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3903323" y="31035"/>
            <a:ext cx="6604073" cy="1230802"/>
          </a:xfrm>
          <a:prstGeom prst="rect">
            <a:avLst/>
          </a:prstGeom>
        </p:spPr>
        <p:txBody>
          <a:bodyPr lIns="0" tIns="0" rIns="0" bIns="0" rtlCol="0" anchor="t">
            <a:spAutoFit/>
          </a:bodyPr>
          <a:lstStyle/>
          <a:p>
            <a:pPr algn="l">
              <a:lnSpc>
                <a:spcPts val="4945"/>
              </a:lnSpc>
            </a:pPr>
            <a:r>
              <a:rPr lang="en-US" sz="3804" b="1">
                <a:solidFill>
                  <a:srgbClr val="000000"/>
                </a:solidFill>
                <a:latin typeface="Open Sauce Bold"/>
                <a:ea typeface="Open Sauce Bold"/>
                <a:cs typeface="Open Sauce Bold"/>
                <a:sym typeface="Open Sauce Bold"/>
              </a:rPr>
              <a:t>Reframe It! - Phrase Bank</a:t>
            </a:r>
          </a:p>
          <a:p>
            <a:pPr algn="l">
              <a:lnSpc>
                <a:spcPts val="4945"/>
              </a:lnSpc>
            </a:pPr>
            <a:endParaRPr lang="en-US" sz="3804" b="1">
              <a:solidFill>
                <a:srgbClr val="000000"/>
              </a:solidFill>
              <a:latin typeface="Open Sauce Bold"/>
              <a:ea typeface="Open Sauce Bold"/>
              <a:cs typeface="Open Sauce Bold"/>
              <a:sym typeface="Open Sauce Bold"/>
            </a:endParaRPr>
          </a:p>
        </p:txBody>
      </p:sp>
      <p:sp>
        <p:nvSpPr>
          <p:cNvPr id="5" name="Freeform 5"/>
          <p:cNvSpPr/>
          <p:nvPr/>
        </p:nvSpPr>
        <p:spPr>
          <a:xfrm rot="8100000">
            <a:off x="4202028" y="-474280"/>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4">
              <a:alphaModFix amt="34000"/>
            </a:blip>
            <a:stretch>
              <a:fillRect/>
            </a:stretch>
          </a:blipFill>
        </p:spPr>
        <p:txBody>
          <a:bodyPr/>
          <a:lstStyle/>
          <a:p>
            <a:endParaRPr lang="en-US"/>
          </a:p>
        </p:txBody>
      </p:sp>
      <p:sp>
        <p:nvSpPr>
          <p:cNvPr id="6" name="Freeform 6"/>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2144877" y="3627849"/>
            <a:ext cx="7559094" cy="1625205"/>
          </a:xfrm>
          <a:custGeom>
            <a:avLst/>
            <a:gdLst/>
            <a:ahLst/>
            <a:cxnLst/>
            <a:rect l="l" t="t" r="r" b="b"/>
            <a:pathLst>
              <a:path w="7559094" h="1625205">
                <a:moveTo>
                  <a:pt x="0" y="0"/>
                </a:moveTo>
                <a:lnTo>
                  <a:pt x="7559094" y="0"/>
                </a:lnTo>
                <a:lnTo>
                  <a:pt x="7559094" y="1625205"/>
                </a:lnTo>
                <a:lnTo>
                  <a:pt x="0" y="16252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TextBox 8"/>
          <p:cNvSpPr txBox="1"/>
          <p:nvPr/>
        </p:nvSpPr>
        <p:spPr>
          <a:xfrm>
            <a:off x="1299158" y="1562865"/>
            <a:ext cx="9006639" cy="829464"/>
          </a:xfrm>
          <a:prstGeom prst="rect">
            <a:avLst/>
          </a:prstGeom>
        </p:spPr>
        <p:txBody>
          <a:bodyPr lIns="0" tIns="0" rIns="0" bIns="0" rtlCol="0" anchor="t">
            <a:spAutoFit/>
          </a:bodyPr>
          <a:lstStyle/>
          <a:p>
            <a:pPr algn="l">
              <a:lnSpc>
                <a:spcPts val="6744"/>
              </a:lnSpc>
            </a:pPr>
            <a:r>
              <a:rPr lang="en-US" sz="5187" b="1">
                <a:solidFill>
                  <a:srgbClr val="000000"/>
                </a:solidFill>
                <a:latin typeface="Open Sauce Bold"/>
                <a:ea typeface="Open Sauce Bold"/>
                <a:cs typeface="Open Sauce Bold"/>
                <a:sym typeface="Open Sauce Bold"/>
              </a:rPr>
              <a:t>Instead of saying . . . </a:t>
            </a:r>
          </a:p>
        </p:txBody>
      </p:sp>
      <p:sp>
        <p:nvSpPr>
          <p:cNvPr id="9" name="TextBox 9"/>
          <p:cNvSpPr txBox="1"/>
          <p:nvPr/>
        </p:nvSpPr>
        <p:spPr>
          <a:xfrm>
            <a:off x="2144877" y="3754134"/>
            <a:ext cx="7287581" cy="1225048"/>
          </a:xfrm>
          <a:prstGeom prst="rect">
            <a:avLst/>
          </a:prstGeom>
        </p:spPr>
        <p:txBody>
          <a:bodyPr lIns="0" tIns="0" rIns="0" bIns="0" rtlCol="0" anchor="t">
            <a:spAutoFit/>
          </a:bodyPr>
          <a:lstStyle/>
          <a:p>
            <a:pPr algn="ctr">
              <a:lnSpc>
                <a:spcPts val="9433"/>
              </a:lnSpc>
              <a:spcBef>
                <a:spcPct val="0"/>
              </a:spcBef>
            </a:pPr>
            <a:r>
              <a:rPr lang="en-US" sz="6738">
                <a:solidFill>
                  <a:srgbClr val="FBFFFF"/>
                </a:solidFill>
                <a:latin typeface="Poppins"/>
                <a:ea typeface="Poppins"/>
                <a:cs typeface="Poppins"/>
                <a:sym typeface="Poppins"/>
              </a:rPr>
              <a:t>“I can’t do that.”</a:t>
            </a:r>
          </a:p>
        </p:txBody>
      </p:sp>
      <p:grpSp>
        <p:nvGrpSpPr>
          <p:cNvPr id="10" name="Group 10"/>
          <p:cNvGrpSpPr/>
          <p:nvPr/>
        </p:nvGrpSpPr>
        <p:grpSpPr>
          <a:xfrm>
            <a:off x="11289600" y="-480724"/>
            <a:ext cx="14931665" cy="11248448"/>
            <a:chOff x="0" y="0"/>
            <a:chExt cx="19908887" cy="14997931"/>
          </a:xfrm>
        </p:grpSpPr>
        <p:grpSp>
          <p:nvGrpSpPr>
            <p:cNvPr id="11" name="Group 11"/>
            <p:cNvGrpSpPr/>
            <p:nvPr/>
          </p:nvGrpSpPr>
          <p:grpSpPr>
            <a:xfrm>
              <a:off x="23862" y="0"/>
              <a:ext cx="19885026" cy="14997931"/>
              <a:chOff x="0" y="0"/>
              <a:chExt cx="3927906" cy="2962554"/>
            </a:xfrm>
          </p:grpSpPr>
          <p:sp>
            <p:nvSpPr>
              <p:cNvPr id="12" name="Freeform 12"/>
              <p:cNvSpPr/>
              <p:nvPr/>
            </p:nvSpPr>
            <p:spPr>
              <a:xfrm>
                <a:off x="0" y="0"/>
                <a:ext cx="3927906" cy="2962554"/>
              </a:xfrm>
              <a:custGeom>
                <a:avLst/>
                <a:gdLst/>
                <a:ahLst/>
                <a:cxnLst/>
                <a:rect l="l" t="t" r="r" b="b"/>
                <a:pathLst>
                  <a:path w="3927906" h="2962554">
                    <a:moveTo>
                      <a:pt x="51911" y="0"/>
                    </a:moveTo>
                    <a:lnTo>
                      <a:pt x="3875995" y="0"/>
                    </a:lnTo>
                    <a:cubicBezTo>
                      <a:pt x="3904665" y="0"/>
                      <a:pt x="3927906" y="23241"/>
                      <a:pt x="3927906" y="51911"/>
                    </a:cubicBezTo>
                    <a:lnTo>
                      <a:pt x="3927906" y="2910643"/>
                    </a:lnTo>
                    <a:cubicBezTo>
                      <a:pt x="3927906" y="2939313"/>
                      <a:pt x="3904665" y="2962554"/>
                      <a:pt x="3875995" y="2962554"/>
                    </a:cubicBezTo>
                    <a:lnTo>
                      <a:pt x="51911" y="2962554"/>
                    </a:lnTo>
                    <a:cubicBezTo>
                      <a:pt x="23241" y="2962554"/>
                      <a:pt x="0" y="2939313"/>
                      <a:pt x="0" y="2910643"/>
                    </a:cubicBezTo>
                    <a:lnTo>
                      <a:pt x="0" y="51911"/>
                    </a:lnTo>
                    <a:cubicBezTo>
                      <a:pt x="0" y="23241"/>
                      <a:pt x="23241" y="0"/>
                      <a:pt x="51911" y="0"/>
                    </a:cubicBezTo>
                    <a:close/>
                  </a:path>
                </a:pathLst>
              </a:custGeom>
              <a:solidFill>
                <a:srgbClr val="B90014"/>
              </a:solidFill>
            </p:spPr>
            <p:txBody>
              <a:bodyPr/>
              <a:lstStyle/>
              <a:p>
                <a:endParaRPr lang="en-US"/>
              </a:p>
            </p:txBody>
          </p:sp>
          <p:sp>
            <p:nvSpPr>
              <p:cNvPr id="13" name="TextBox 13"/>
              <p:cNvSpPr txBox="1"/>
              <p:nvPr/>
            </p:nvSpPr>
            <p:spPr>
              <a:xfrm>
                <a:off x="0" y="-57150"/>
                <a:ext cx="3927906" cy="3019704"/>
              </a:xfrm>
              <a:prstGeom prst="rect">
                <a:avLst/>
              </a:prstGeom>
            </p:spPr>
            <p:txBody>
              <a:bodyPr lIns="50800" tIns="50800" rIns="50800" bIns="50800" rtlCol="0" anchor="ctr"/>
              <a:lstStyle/>
              <a:p>
                <a:pPr algn="ctr">
                  <a:lnSpc>
                    <a:spcPts val="2796"/>
                  </a:lnSpc>
                </a:pPr>
                <a:endParaRPr/>
              </a:p>
            </p:txBody>
          </p:sp>
        </p:grpSp>
        <p:sp>
          <p:nvSpPr>
            <p:cNvPr id="14" name="Freeform 14"/>
            <p:cNvSpPr/>
            <p:nvPr/>
          </p:nvSpPr>
          <p:spPr>
            <a:xfrm>
              <a:off x="3223468" y="11686038"/>
              <a:ext cx="8785302" cy="1625281"/>
            </a:xfrm>
            <a:custGeom>
              <a:avLst/>
              <a:gdLst/>
              <a:ahLst/>
              <a:cxnLst/>
              <a:rect l="l" t="t" r="r" b="b"/>
              <a:pathLst>
                <a:path w="8785302" h="1625281">
                  <a:moveTo>
                    <a:pt x="0" y="0"/>
                  </a:moveTo>
                  <a:lnTo>
                    <a:pt x="8785301" y="0"/>
                  </a:lnTo>
                  <a:lnTo>
                    <a:pt x="8785301" y="1625281"/>
                  </a:lnTo>
                  <a:lnTo>
                    <a:pt x="0" y="16252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5"/>
            <p:cNvSpPr txBox="1"/>
            <p:nvPr/>
          </p:nvSpPr>
          <p:spPr>
            <a:xfrm>
              <a:off x="1606489" y="964571"/>
              <a:ext cx="7257600" cy="1213909"/>
            </a:xfrm>
            <a:prstGeom prst="rect">
              <a:avLst/>
            </a:prstGeom>
          </p:spPr>
          <p:txBody>
            <a:bodyPr lIns="0" tIns="0" rIns="0" bIns="0" rtlCol="0" anchor="t">
              <a:spAutoFit/>
            </a:bodyPr>
            <a:lstStyle/>
            <a:p>
              <a:pPr algn="ctr">
                <a:lnSpc>
                  <a:spcPts val="7699"/>
                </a:lnSpc>
              </a:pPr>
              <a:r>
                <a:rPr lang="en-US" sz="5499" dirty="0">
                  <a:solidFill>
                    <a:srgbClr val="FFFFFF"/>
                  </a:solidFill>
                  <a:latin typeface="Brandon Grotesque"/>
                  <a:ea typeface="Brandon Grotesque"/>
                  <a:cs typeface="Brandon Grotesque"/>
                  <a:sym typeface="Brandon Grotesque"/>
                </a:rPr>
                <a:t>Try This Instead . . . </a:t>
              </a:r>
            </a:p>
          </p:txBody>
        </p:sp>
        <p:sp>
          <p:nvSpPr>
            <p:cNvPr id="16" name="TextBox 16"/>
            <p:cNvSpPr txBox="1"/>
            <p:nvPr/>
          </p:nvSpPr>
          <p:spPr>
            <a:xfrm>
              <a:off x="0" y="5493936"/>
              <a:ext cx="9331200" cy="2976975"/>
            </a:xfrm>
            <a:prstGeom prst="rect">
              <a:avLst/>
            </a:prstGeom>
          </p:spPr>
          <p:txBody>
            <a:bodyPr lIns="0" tIns="0" rIns="0" bIns="0" rtlCol="0" anchor="t">
              <a:spAutoFit/>
            </a:bodyPr>
            <a:lstStyle/>
            <a:p>
              <a:pPr algn="ctr">
                <a:lnSpc>
                  <a:spcPts val="5736"/>
                </a:lnSpc>
              </a:pPr>
              <a:r>
                <a:rPr lang="en-US" sz="4097" dirty="0">
                  <a:solidFill>
                    <a:srgbClr val="FFFFFF"/>
                  </a:solidFill>
                  <a:latin typeface="Poppins"/>
                  <a:ea typeface="Poppins"/>
                  <a:cs typeface="Poppins"/>
                  <a:sym typeface="Poppins"/>
                </a:rPr>
                <a:t>“Here’s what I can do for you.”</a:t>
              </a:r>
            </a:p>
            <a:p>
              <a:pPr algn="ctr">
                <a:lnSpc>
                  <a:spcPts val="6436"/>
                </a:lnSpc>
                <a:spcBef>
                  <a:spcPct val="0"/>
                </a:spcBef>
              </a:pPr>
              <a:endParaRPr lang="en-US" sz="4097" dirty="0">
                <a:solidFill>
                  <a:srgbClr val="FFFFFF"/>
                </a:solidFill>
                <a:latin typeface="Poppins"/>
                <a:ea typeface="Poppins"/>
                <a:cs typeface="Poppins"/>
                <a:sym typeface="Poppin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959635" y="7671504"/>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3903323" y="31035"/>
            <a:ext cx="6604073" cy="1230802"/>
          </a:xfrm>
          <a:prstGeom prst="rect">
            <a:avLst/>
          </a:prstGeom>
        </p:spPr>
        <p:txBody>
          <a:bodyPr lIns="0" tIns="0" rIns="0" bIns="0" rtlCol="0" anchor="t">
            <a:spAutoFit/>
          </a:bodyPr>
          <a:lstStyle/>
          <a:p>
            <a:pPr algn="l">
              <a:lnSpc>
                <a:spcPts val="4945"/>
              </a:lnSpc>
            </a:pPr>
            <a:r>
              <a:rPr lang="en-US" sz="3804" b="1">
                <a:solidFill>
                  <a:srgbClr val="000000"/>
                </a:solidFill>
                <a:latin typeface="Open Sauce Bold"/>
                <a:ea typeface="Open Sauce Bold"/>
                <a:cs typeface="Open Sauce Bold"/>
                <a:sym typeface="Open Sauce Bold"/>
              </a:rPr>
              <a:t>Reframe It! - Phrase Bank</a:t>
            </a:r>
          </a:p>
          <a:p>
            <a:pPr algn="l">
              <a:lnSpc>
                <a:spcPts val="4945"/>
              </a:lnSpc>
            </a:pPr>
            <a:endParaRPr lang="en-US" sz="3804" b="1">
              <a:solidFill>
                <a:srgbClr val="000000"/>
              </a:solidFill>
              <a:latin typeface="Open Sauce Bold"/>
              <a:ea typeface="Open Sauce Bold"/>
              <a:cs typeface="Open Sauce Bold"/>
              <a:sym typeface="Open Sauce Bold"/>
            </a:endParaRPr>
          </a:p>
        </p:txBody>
      </p:sp>
      <p:sp>
        <p:nvSpPr>
          <p:cNvPr id="5" name="Freeform 5"/>
          <p:cNvSpPr/>
          <p:nvPr/>
        </p:nvSpPr>
        <p:spPr>
          <a:xfrm rot="8100000">
            <a:off x="4202028" y="-474280"/>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4">
              <a:alphaModFix amt="34000"/>
            </a:blip>
            <a:stretch>
              <a:fillRect/>
            </a:stretch>
          </a:blipFill>
        </p:spPr>
        <p:txBody>
          <a:bodyPr/>
          <a:lstStyle/>
          <a:p>
            <a:endParaRPr lang="en-US"/>
          </a:p>
        </p:txBody>
      </p:sp>
      <p:sp>
        <p:nvSpPr>
          <p:cNvPr id="6" name="Freeform 6"/>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2144877" y="3627849"/>
            <a:ext cx="7559094" cy="1625205"/>
          </a:xfrm>
          <a:custGeom>
            <a:avLst/>
            <a:gdLst/>
            <a:ahLst/>
            <a:cxnLst/>
            <a:rect l="l" t="t" r="r" b="b"/>
            <a:pathLst>
              <a:path w="7559094" h="1625205">
                <a:moveTo>
                  <a:pt x="0" y="0"/>
                </a:moveTo>
                <a:lnTo>
                  <a:pt x="7559094" y="0"/>
                </a:lnTo>
                <a:lnTo>
                  <a:pt x="7559094" y="1625205"/>
                </a:lnTo>
                <a:lnTo>
                  <a:pt x="0" y="16252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TextBox 8"/>
          <p:cNvSpPr txBox="1"/>
          <p:nvPr/>
        </p:nvSpPr>
        <p:spPr>
          <a:xfrm>
            <a:off x="1299158" y="1562865"/>
            <a:ext cx="9006639" cy="829464"/>
          </a:xfrm>
          <a:prstGeom prst="rect">
            <a:avLst/>
          </a:prstGeom>
        </p:spPr>
        <p:txBody>
          <a:bodyPr lIns="0" tIns="0" rIns="0" bIns="0" rtlCol="0" anchor="t">
            <a:spAutoFit/>
          </a:bodyPr>
          <a:lstStyle/>
          <a:p>
            <a:pPr algn="l">
              <a:lnSpc>
                <a:spcPts val="6744"/>
              </a:lnSpc>
            </a:pPr>
            <a:r>
              <a:rPr lang="en-US" sz="5187" b="1">
                <a:solidFill>
                  <a:srgbClr val="000000"/>
                </a:solidFill>
                <a:latin typeface="Open Sauce Bold"/>
                <a:ea typeface="Open Sauce Bold"/>
                <a:cs typeface="Open Sauce Bold"/>
                <a:sym typeface="Open Sauce Bold"/>
              </a:rPr>
              <a:t>Instead of saying . . . </a:t>
            </a:r>
          </a:p>
        </p:txBody>
      </p:sp>
      <p:sp>
        <p:nvSpPr>
          <p:cNvPr id="9" name="TextBox 9"/>
          <p:cNvSpPr txBox="1"/>
          <p:nvPr/>
        </p:nvSpPr>
        <p:spPr>
          <a:xfrm>
            <a:off x="2158686" y="4072851"/>
            <a:ext cx="7287581" cy="726104"/>
          </a:xfrm>
          <a:prstGeom prst="rect">
            <a:avLst/>
          </a:prstGeom>
        </p:spPr>
        <p:txBody>
          <a:bodyPr lIns="0" tIns="0" rIns="0" bIns="0" rtlCol="0" anchor="t">
            <a:spAutoFit/>
          </a:bodyPr>
          <a:lstStyle/>
          <a:p>
            <a:pPr algn="ctr">
              <a:lnSpc>
                <a:spcPts val="5653"/>
              </a:lnSpc>
              <a:spcBef>
                <a:spcPct val="0"/>
              </a:spcBef>
            </a:pPr>
            <a:r>
              <a:rPr lang="en-US" sz="4038">
                <a:solidFill>
                  <a:srgbClr val="FBFFFF"/>
                </a:solidFill>
                <a:latin typeface="Poppins"/>
                <a:ea typeface="Poppins"/>
                <a:cs typeface="Poppins"/>
                <a:sym typeface="Poppins"/>
              </a:rPr>
              <a:t>“You’re angry. Calm down.”</a:t>
            </a:r>
          </a:p>
        </p:txBody>
      </p:sp>
      <p:grpSp>
        <p:nvGrpSpPr>
          <p:cNvPr id="10" name="Group 10"/>
          <p:cNvGrpSpPr/>
          <p:nvPr/>
        </p:nvGrpSpPr>
        <p:grpSpPr>
          <a:xfrm>
            <a:off x="11289600" y="-480724"/>
            <a:ext cx="14931665" cy="11248448"/>
            <a:chOff x="0" y="0"/>
            <a:chExt cx="19908887" cy="14997931"/>
          </a:xfrm>
        </p:grpSpPr>
        <p:grpSp>
          <p:nvGrpSpPr>
            <p:cNvPr id="11" name="Group 11"/>
            <p:cNvGrpSpPr/>
            <p:nvPr/>
          </p:nvGrpSpPr>
          <p:grpSpPr>
            <a:xfrm>
              <a:off x="23862" y="0"/>
              <a:ext cx="19885026" cy="14997931"/>
              <a:chOff x="0" y="0"/>
              <a:chExt cx="3927906" cy="2962554"/>
            </a:xfrm>
          </p:grpSpPr>
          <p:sp>
            <p:nvSpPr>
              <p:cNvPr id="12" name="Freeform 12"/>
              <p:cNvSpPr/>
              <p:nvPr/>
            </p:nvSpPr>
            <p:spPr>
              <a:xfrm>
                <a:off x="0" y="0"/>
                <a:ext cx="3927906" cy="2962554"/>
              </a:xfrm>
              <a:custGeom>
                <a:avLst/>
                <a:gdLst/>
                <a:ahLst/>
                <a:cxnLst/>
                <a:rect l="l" t="t" r="r" b="b"/>
                <a:pathLst>
                  <a:path w="3927906" h="2962554">
                    <a:moveTo>
                      <a:pt x="51911" y="0"/>
                    </a:moveTo>
                    <a:lnTo>
                      <a:pt x="3875995" y="0"/>
                    </a:lnTo>
                    <a:cubicBezTo>
                      <a:pt x="3904665" y="0"/>
                      <a:pt x="3927906" y="23241"/>
                      <a:pt x="3927906" y="51911"/>
                    </a:cubicBezTo>
                    <a:lnTo>
                      <a:pt x="3927906" y="2910643"/>
                    </a:lnTo>
                    <a:cubicBezTo>
                      <a:pt x="3927906" y="2939313"/>
                      <a:pt x="3904665" y="2962554"/>
                      <a:pt x="3875995" y="2962554"/>
                    </a:cubicBezTo>
                    <a:lnTo>
                      <a:pt x="51911" y="2962554"/>
                    </a:lnTo>
                    <a:cubicBezTo>
                      <a:pt x="23241" y="2962554"/>
                      <a:pt x="0" y="2939313"/>
                      <a:pt x="0" y="2910643"/>
                    </a:cubicBezTo>
                    <a:lnTo>
                      <a:pt x="0" y="51911"/>
                    </a:lnTo>
                    <a:cubicBezTo>
                      <a:pt x="0" y="23241"/>
                      <a:pt x="23241" y="0"/>
                      <a:pt x="51911" y="0"/>
                    </a:cubicBezTo>
                    <a:close/>
                  </a:path>
                </a:pathLst>
              </a:custGeom>
              <a:solidFill>
                <a:srgbClr val="B90014"/>
              </a:solidFill>
            </p:spPr>
            <p:txBody>
              <a:bodyPr/>
              <a:lstStyle/>
              <a:p>
                <a:endParaRPr lang="en-US"/>
              </a:p>
            </p:txBody>
          </p:sp>
          <p:sp>
            <p:nvSpPr>
              <p:cNvPr id="13" name="TextBox 13"/>
              <p:cNvSpPr txBox="1"/>
              <p:nvPr/>
            </p:nvSpPr>
            <p:spPr>
              <a:xfrm>
                <a:off x="0" y="-57150"/>
                <a:ext cx="3927906" cy="3019704"/>
              </a:xfrm>
              <a:prstGeom prst="rect">
                <a:avLst/>
              </a:prstGeom>
            </p:spPr>
            <p:txBody>
              <a:bodyPr lIns="50800" tIns="50800" rIns="50800" bIns="50800" rtlCol="0" anchor="ctr"/>
              <a:lstStyle/>
              <a:p>
                <a:pPr algn="ctr">
                  <a:lnSpc>
                    <a:spcPts val="2796"/>
                  </a:lnSpc>
                </a:pPr>
                <a:endParaRPr/>
              </a:p>
            </p:txBody>
          </p:sp>
        </p:grpSp>
        <p:sp>
          <p:nvSpPr>
            <p:cNvPr id="14" name="Freeform 14"/>
            <p:cNvSpPr/>
            <p:nvPr/>
          </p:nvSpPr>
          <p:spPr>
            <a:xfrm>
              <a:off x="3223468" y="11686038"/>
              <a:ext cx="8785302" cy="1625281"/>
            </a:xfrm>
            <a:custGeom>
              <a:avLst/>
              <a:gdLst/>
              <a:ahLst/>
              <a:cxnLst/>
              <a:rect l="l" t="t" r="r" b="b"/>
              <a:pathLst>
                <a:path w="8785302" h="1625281">
                  <a:moveTo>
                    <a:pt x="0" y="0"/>
                  </a:moveTo>
                  <a:lnTo>
                    <a:pt x="8785301" y="0"/>
                  </a:lnTo>
                  <a:lnTo>
                    <a:pt x="8785301" y="1625281"/>
                  </a:lnTo>
                  <a:lnTo>
                    <a:pt x="0" y="16252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5"/>
            <p:cNvSpPr txBox="1"/>
            <p:nvPr/>
          </p:nvSpPr>
          <p:spPr>
            <a:xfrm>
              <a:off x="1616981" y="1109505"/>
              <a:ext cx="7257847" cy="1213909"/>
            </a:xfrm>
            <a:prstGeom prst="rect">
              <a:avLst/>
            </a:prstGeom>
          </p:spPr>
          <p:txBody>
            <a:bodyPr lIns="0" tIns="0" rIns="0" bIns="0" rtlCol="0" anchor="t">
              <a:spAutoFit/>
            </a:bodyPr>
            <a:lstStyle/>
            <a:p>
              <a:pPr algn="ctr">
                <a:lnSpc>
                  <a:spcPts val="7699"/>
                </a:lnSpc>
              </a:pPr>
              <a:r>
                <a:rPr lang="en-US" sz="5499">
                  <a:solidFill>
                    <a:srgbClr val="FFFFFF"/>
                  </a:solidFill>
                  <a:latin typeface="Brandon Grotesque"/>
                  <a:ea typeface="Brandon Grotesque"/>
                  <a:cs typeface="Brandon Grotesque"/>
                  <a:sym typeface="Brandon Grotesque"/>
                </a:rPr>
                <a:t>Try This Instead . . .</a:t>
              </a:r>
            </a:p>
          </p:txBody>
        </p:sp>
        <p:sp>
          <p:nvSpPr>
            <p:cNvPr id="16" name="TextBox 16"/>
            <p:cNvSpPr txBox="1"/>
            <p:nvPr/>
          </p:nvSpPr>
          <p:spPr>
            <a:xfrm>
              <a:off x="0" y="5493936"/>
              <a:ext cx="9331200" cy="2871142"/>
            </a:xfrm>
            <a:prstGeom prst="rect">
              <a:avLst/>
            </a:prstGeom>
          </p:spPr>
          <p:txBody>
            <a:bodyPr lIns="0" tIns="0" rIns="0" bIns="0" rtlCol="0" anchor="t">
              <a:spAutoFit/>
            </a:bodyPr>
            <a:lstStyle/>
            <a:p>
              <a:pPr algn="ctr">
                <a:lnSpc>
                  <a:spcPts val="5736"/>
                </a:lnSpc>
                <a:spcBef>
                  <a:spcPct val="0"/>
                </a:spcBef>
              </a:pPr>
              <a:r>
                <a:rPr lang="en-US" sz="4097">
                  <a:solidFill>
                    <a:srgbClr val="FFFFFF"/>
                  </a:solidFill>
                  <a:latin typeface="Poppins"/>
                  <a:ea typeface="Poppins"/>
                  <a:cs typeface="Poppins"/>
                  <a:sym typeface="Poppins"/>
                </a:rPr>
                <a:t>“I understand this is frustrating. Let’s work thorugh it together.”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959635" y="7671504"/>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3903323" y="31035"/>
            <a:ext cx="6604073" cy="1230802"/>
          </a:xfrm>
          <a:prstGeom prst="rect">
            <a:avLst/>
          </a:prstGeom>
        </p:spPr>
        <p:txBody>
          <a:bodyPr lIns="0" tIns="0" rIns="0" bIns="0" rtlCol="0" anchor="t">
            <a:spAutoFit/>
          </a:bodyPr>
          <a:lstStyle/>
          <a:p>
            <a:pPr algn="l">
              <a:lnSpc>
                <a:spcPts val="4945"/>
              </a:lnSpc>
            </a:pPr>
            <a:r>
              <a:rPr lang="en-US" sz="3804" b="1">
                <a:solidFill>
                  <a:srgbClr val="000000"/>
                </a:solidFill>
                <a:latin typeface="Open Sauce Bold"/>
                <a:ea typeface="Open Sauce Bold"/>
                <a:cs typeface="Open Sauce Bold"/>
                <a:sym typeface="Open Sauce Bold"/>
              </a:rPr>
              <a:t>Reframe It! - Phrase Bank</a:t>
            </a:r>
          </a:p>
          <a:p>
            <a:pPr algn="l">
              <a:lnSpc>
                <a:spcPts val="4945"/>
              </a:lnSpc>
            </a:pPr>
            <a:endParaRPr lang="en-US" sz="3804" b="1">
              <a:solidFill>
                <a:srgbClr val="000000"/>
              </a:solidFill>
              <a:latin typeface="Open Sauce Bold"/>
              <a:ea typeface="Open Sauce Bold"/>
              <a:cs typeface="Open Sauce Bold"/>
              <a:sym typeface="Open Sauce Bold"/>
            </a:endParaRPr>
          </a:p>
        </p:txBody>
      </p:sp>
      <p:sp>
        <p:nvSpPr>
          <p:cNvPr id="5" name="Freeform 5"/>
          <p:cNvSpPr/>
          <p:nvPr/>
        </p:nvSpPr>
        <p:spPr>
          <a:xfrm rot="8100000">
            <a:off x="4202028" y="-474280"/>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4">
              <a:alphaModFix amt="34000"/>
            </a:blip>
            <a:stretch>
              <a:fillRect/>
            </a:stretch>
          </a:blipFill>
        </p:spPr>
        <p:txBody>
          <a:bodyPr/>
          <a:lstStyle/>
          <a:p>
            <a:endParaRPr lang="en-US"/>
          </a:p>
        </p:txBody>
      </p:sp>
      <p:sp>
        <p:nvSpPr>
          <p:cNvPr id="6" name="Freeform 6"/>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2144877" y="3627849"/>
            <a:ext cx="7559094" cy="1625205"/>
          </a:xfrm>
          <a:custGeom>
            <a:avLst/>
            <a:gdLst/>
            <a:ahLst/>
            <a:cxnLst/>
            <a:rect l="l" t="t" r="r" b="b"/>
            <a:pathLst>
              <a:path w="7559094" h="1625205">
                <a:moveTo>
                  <a:pt x="0" y="0"/>
                </a:moveTo>
                <a:lnTo>
                  <a:pt x="7559094" y="0"/>
                </a:lnTo>
                <a:lnTo>
                  <a:pt x="7559094" y="1625205"/>
                </a:lnTo>
                <a:lnTo>
                  <a:pt x="0" y="16252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TextBox 8"/>
          <p:cNvSpPr txBox="1"/>
          <p:nvPr/>
        </p:nvSpPr>
        <p:spPr>
          <a:xfrm>
            <a:off x="1299158" y="1562865"/>
            <a:ext cx="9006639" cy="829464"/>
          </a:xfrm>
          <a:prstGeom prst="rect">
            <a:avLst/>
          </a:prstGeom>
        </p:spPr>
        <p:txBody>
          <a:bodyPr lIns="0" tIns="0" rIns="0" bIns="0" rtlCol="0" anchor="t">
            <a:spAutoFit/>
          </a:bodyPr>
          <a:lstStyle/>
          <a:p>
            <a:pPr algn="l">
              <a:lnSpc>
                <a:spcPts val="6744"/>
              </a:lnSpc>
            </a:pPr>
            <a:r>
              <a:rPr lang="en-US" sz="5187" b="1">
                <a:solidFill>
                  <a:srgbClr val="000000"/>
                </a:solidFill>
                <a:latin typeface="Open Sauce Bold"/>
                <a:ea typeface="Open Sauce Bold"/>
                <a:cs typeface="Open Sauce Bold"/>
                <a:sym typeface="Open Sauce Bold"/>
              </a:rPr>
              <a:t>Instead of saying . . . </a:t>
            </a:r>
          </a:p>
        </p:txBody>
      </p:sp>
      <p:sp>
        <p:nvSpPr>
          <p:cNvPr id="9" name="TextBox 9"/>
          <p:cNvSpPr txBox="1"/>
          <p:nvPr/>
        </p:nvSpPr>
        <p:spPr>
          <a:xfrm>
            <a:off x="2144877" y="3801759"/>
            <a:ext cx="7287581" cy="959785"/>
          </a:xfrm>
          <a:prstGeom prst="rect">
            <a:avLst/>
          </a:prstGeom>
        </p:spPr>
        <p:txBody>
          <a:bodyPr lIns="0" tIns="0" rIns="0" bIns="0" rtlCol="0" anchor="t">
            <a:spAutoFit/>
          </a:bodyPr>
          <a:lstStyle/>
          <a:p>
            <a:pPr algn="ctr">
              <a:lnSpc>
                <a:spcPts val="7473"/>
              </a:lnSpc>
              <a:spcBef>
                <a:spcPct val="0"/>
              </a:spcBef>
            </a:pPr>
            <a:r>
              <a:rPr lang="en-US" sz="5338">
                <a:solidFill>
                  <a:srgbClr val="FBFFFF"/>
                </a:solidFill>
                <a:latin typeface="Poppins"/>
                <a:ea typeface="Poppins"/>
                <a:cs typeface="Poppins"/>
                <a:sym typeface="Poppins"/>
              </a:rPr>
              <a:t>“That’s our policy.”</a:t>
            </a:r>
          </a:p>
        </p:txBody>
      </p:sp>
      <p:grpSp>
        <p:nvGrpSpPr>
          <p:cNvPr id="10" name="Group 10"/>
          <p:cNvGrpSpPr/>
          <p:nvPr/>
        </p:nvGrpSpPr>
        <p:grpSpPr>
          <a:xfrm>
            <a:off x="11289600" y="-480724"/>
            <a:ext cx="14931665" cy="11248448"/>
            <a:chOff x="0" y="0"/>
            <a:chExt cx="19908887" cy="14997931"/>
          </a:xfrm>
        </p:grpSpPr>
        <p:grpSp>
          <p:nvGrpSpPr>
            <p:cNvPr id="11" name="Group 11"/>
            <p:cNvGrpSpPr/>
            <p:nvPr/>
          </p:nvGrpSpPr>
          <p:grpSpPr>
            <a:xfrm>
              <a:off x="23862" y="0"/>
              <a:ext cx="19885026" cy="14997931"/>
              <a:chOff x="0" y="0"/>
              <a:chExt cx="3927906" cy="2962554"/>
            </a:xfrm>
          </p:grpSpPr>
          <p:sp>
            <p:nvSpPr>
              <p:cNvPr id="12" name="Freeform 12"/>
              <p:cNvSpPr/>
              <p:nvPr/>
            </p:nvSpPr>
            <p:spPr>
              <a:xfrm>
                <a:off x="0" y="0"/>
                <a:ext cx="3927906" cy="2962554"/>
              </a:xfrm>
              <a:custGeom>
                <a:avLst/>
                <a:gdLst/>
                <a:ahLst/>
                <a:cxnLst/>
                <a:rect l="l" t="t" r="r" b="b"/>
                <a:pathLst>
                  <a:path w="3927906" h="2962554">
                    <a:moveTo>
                      <a:pt x="51911" y="0"/>
                    </a:moveTo>
                    <a:lnTo>
                      <a:pt x="3875995" y="0"/>
                    </a:lnTo>
                    <a:cubicBezTo>
                      <a:pt x="3904665" y="0"/>
                      <a:pt x="3927906" y="23241"/>
                      <a:pt x="3927906" y="51911"/>
                    </a:cubicBezTo>
                    <a:lnTo>
                      <a:pt x="3927906" y="2910643"/>
                    </a:lnTo>
                    <a:cubicBezTo>
                      <a:pt x="3927906" y="2939313"/>
                      <a:pt x="3904665" y="2962554"/>
                      <a:pt x="3875995" y="2962554"/>
                    </a:cubicBezTo>
                    <a:lnTo>
                      <a:pt x="51911" y="2962554"/>
                    </a:lnTo>
                    <a:cubicBezTo>
                      <a:pt x="23241" y="2962554"/>
                      <a:pt x="0" y="2939313"/>
                      <a:pt x="0" y="2910643"/>
                    </a:cubicBezTo>
                    <a:lnTo>
                      <a:pt x="0" y="51911"/>
                    </a:lnTo>
                    <a:cubicBezTo>
                      <a:pt x="0" y="23241"/>
                      <a:pt x="23241" y="0"/>
                      <a:pt x="51911" y="0"/>
                    </a:cubicBezTo>
                    <a:close/>
                  </a:path>
                </a:pathLst>
              </a:custGeom>
              <a:solidFill>
                <a:srgbClr val="B90014"/>
              </a:solidFill>
            </p:spPr>
            <p:txBody>
              <a:bodyPr/>
              <a:lstStyle/>
              <a:p>
                <a:endParaRPr lang="en-US"/>
              </a:p>
            </p:txBody>
          </p:sp>
          <p:sp>
            <p:nvSpPr>
              <p:cNvPr id="13" name="TextBox 13"/>
              <p:cNvSpPr txBox="1"/>
              <p:nvPr/>
            </p:nvSpPr>
            <p:spPr>
              <a:xfrm>
                <a:off x="0" y="-57150"/>
                <a:ext cx="3927906" cy="3019704"/>
              </a:xfrm>
              <a:prstGeom prst="rect">
                <a:avLst/>
              </a:prstGeom>
            </p:spPr>
            <p:txBody>
              <a:bodyPr lIns="50800" tIns="50800" rIns="50800" bIns="50800" rtlCol="0" anchor="ctr"/>
              <a:lstStyle/>
              <a:p>
                <a:pPr algn="ctr">
                  <a:lnSpc>
                    <a:spcPts val="2796"/>
                  </a:lnSpc>
                </a:pPr>
                <a:endParaRPr/>
              </a:p>
            </p:txBody>
          </p:sp>
        </p:grpSp>
        <p:sp>
          <p:nvSpPr>
            <p:cNvPr id="14" name="Freeform 14"/>
            <p:cNvSpPr/>
            <p:nvPr/>
          </p:nvSpPr>
          <p:spPr>
            <a:xfrm>
              <a:off x="3223468" y="11686038"/>
              <a:ext cx="8785302" cy="1625281"/>
            </a:xfrm>
            <a:custGeom>
              <a:avLst/>
              <a:gdLst/>
              <a:ahLst/>
              <a:cxnLst/>
              <a:rect l="l" t="t" r="r" b="b"/>
              <a:pathLst>
                <a:path w="8785302" h="1625281">
                  <a:moveTo>
                    <a:pt x="0" y="0"/>
                  </a:moveTo>
                  <a:lnTo>
                    <a:pt x="8785301" y="0"/>
                  </a:lnTo>
                  <a:lnTo>
                    <a:pt x="8785301" y="1625281"/>
                  </a:lnTo>
                  <a:lnTo>
                    <a:pt x="0" y="16252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5"/>
            <p:cNvSpPr txBox="1"/>
            <p:nvPr/>
          </p:nvSpPr>
          <p:spPr>
            <a:xfrm>
              <a:off x="0" y="5493936"/>
              <a:ext cx="9331200" cy="2976975"/>
            </a:xfrm>
            <a:prstGeom prst="rect">
              <a:avLst/>
            </a:prstGeom>
          </p:spPr>
          <p:txBody>
            <a:bodyPr lIns="0" tIns="0" rIns="0" bIns="0" rtlCol="0" anchor="t">
              <a:spAutoFit/>
            </a:bodyPr>
            <a:lstStyle/>
            <a:p>
              <a:pPr algn="ctr">
                <a:lnSpc>
                  <a:spcPts val="5736"/>
                </a:lnSpc>
              </a:pPr>
              <a:r>
                <a:rPr lang="en-US" sz="4097">
                  <a:solidFill>
                    <a:srgbClr val="FFFFFF"/>
                  </a:solidFill>
                  <a:latin typeface="Poppins"/>
                  <a:ea typeface="Poppins"/>
                  <a:cs typeface="Poppins"/>
                  <a:sym typeface="Poppins"/>
                </a:rPr>
                <a:t>“Here’s why, and here’s what we CAN do. . .”</a:t>
              </a:r>
            </a:p>
            <a:p>
              <a:pPr algn="ctr">
                <a:lnSpc>
                  <a:spcPts val="6436"/>
                </a:lnSpc>
                <a:spcBef>
                  <a:spcPct val="0"/>
                </a:spcBef>
              </a:pPr>
              <a:endParaRPr lang="en-US" sz="4097">
                <a:solidFill>
                  <a:srgbClr val="FFFFFF"/>
                </a:solidFill>
                <a:latin typeface="Poppins"/>
                <a:ea typeface="Poppins"/>
                <a:cs typeface="Poppins"/>
                <a:sym typeface="Poppins"/>
              </a:endParaRPr>
            </a:p>
          </p:txBody>
        </p:sp>
        <p:sp>
          <p:nvSpPr>
            <p:cNvPr id="16" name="TextBox 16"/>
            <p:cNvSpPr txBox="1"/>
            <p:nvPr/>
          </p:nvSpPr>
          <p:spPr>
            <a:xfrm>
              <a:off x="1281162" y="1417155"/>
              <a:ext cx="7257847" cy="1213909"/>
            </a:xfrm>
            <a:prstGeom prst="rect">
              <a:avLst/>
            </a:prstGeom>
          </p:spPr>
          <p:txBody>
            <a:bodyPr lIns="0" tIns="0" rIns="0" bIns="0" rtlCol="0" anchor="t">
              <a:spAutoFit/>
            </a:bodyPr>
            <a:lstStyle/>
            <a:p>
              <a:pPr algn="ctr">
                <a:lnSpc>
                  <a:spcPts val="7699"/>
                </a:lnSpc>
              </a:pPr>
              <a:r>
                <a:rPr lang="en-US" sz="5499">
                  <a:solidFill>
                    <a:srgbClr val="FFFFFF"/>
                  </a:solidFill>
                  <a:latin typeface="Brandon Grotesque"/>
                  <a:ea typeface="Brandon Grotesque"/>
                  <a:cs typeface="Brandon Grotesque"/>
                  <a:sym typeface="Brandon Grotesque"/>
                </a:rPr>
                <a:t>Try This Instead . .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959635" y="7671504"/>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3903323" y="31035"/>
            <a:ext cx="6604073" cy="1230802"/>
          </a:xfrm>
          <a:prstGeom prst="rect">
            <a:avLst/>
          </a:prstGeom>
        </p:spPr>
        <p:txBody>
          <a:bodyPr lIns="0" tIns="0" rIns="0" bIns="0" rtlCol="0" anchor="t">
            <a:spAutoFit/>
          </a:bodyPr>
          <a:lstStyle/>
          <a:p>
            <a:pPr algn="l">
              <a:lnSpc>
                <a:spcPts val="4945"/>
              </a:lnSpc>
            </a:pPr>
            <a:r>
              <a:rPr lang="en-US" sz="3804" b="1">
                <a:solidFill>
                  <a:srgbClr val="000000"/>
                </a:solidFill>
                <a:latin typeface="Open Sauce Bold"/>
                <a:ea typeface="Open Sauce Bold"/>
                <a:cs typeface="Open Sauce Bold"/>
                <a:sym typeface="Open Sauce Bold"/>
              </a:rPr>
              <a:t>Reframe It! - Phrase Bank</a:t>
            </a:r>
          </a:p>
          <a:p>
            <a:pPr algn="l">
              <a:lnSpc>
                <a:spcPts val="4945"/>
              </a:lnSpc>
            </a:pPr>
            <a:endParaRPr lang="en-US" sz="3804" b="1">
              <a:solidFill>
                <a:srgbClr val="000000"/>
              </a:solidFill>
              <a:latin typeface="Open Sauce Bold"/>
              <a:ea typeface="Open Sauce Bold"/>
              <a:cs typeface="Open Sauce Bold"/>
              <a:sym typeface="Open Sauce Bold"/>
            </a:endParaRPr>
          </a:p>
        </p:txBody>
      </p:sp>
      <p:sp>
        <p:nvSpPr>
          <p:cNvPr id="5" name="Freeform 5"/>
          <p:cNvSpPr/>
          <p:nvPr/>
        </p:nvSpPr>
        <p:spPr>
          <a:xfrm rot="8100000">
            <a:off x="4202028" y="-474280"/>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4">
              <a:alphaModFix amt="34000"/>
            </a:blip>
            <a:stretch>
              <a:fillRect/>
            </a:stretch>
          </a:blipFill>
        </p:spPr>
        <p:txBody>
          <a:bodyPr/>
          <a:lstStyle/>
          <a:p>
            <a:endParaRPr lang="en-US"/>
          </a:p>
        </p:txBody>
      </p:sp>
      <p:sp>
        <p:nvSpPr>
          <p:cNvPr id="6" name="Freeform 6"/>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2144877" y="3627849"/>
            <a:ext cx="7559094" cy="1625205"/>
          </a:xfrm>
          <a:custGeom>
            <a:avLst/>
            <a:gdLst/>
            <a:ahLst/>
            <a:cxnLst/>
            <a:rect l="l" t="t" r="r" b="b"/>
            <a:pathLst>
              <a:path w="7559094" h="1625205">
                <a:moveTo>
                  <a:pt x="0" y="0"/>
                </a:moveTo>
                <a:lnTo>
                  <a:pt x="7559094" y="0"/>
                </a:lnTo>
                <a:lnTo>
                  <a:pt x="7559094" y="1625205"/>
                </a:lnTo>
                <a:lnTo>
                  <a:pt x="0" y="16252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TextBox 8"/>
          <p:cNvSpPr txBox="1"/>
          <p:nvPr/>
        </p:nvSpPr>
        <p:spPr>
          <a:xfrm>
            <a:off x="1299158" y="1562865"/>
            <a:ext cx="9006639" cy="829464"/>
          </a:xfrm>
          <a:prstGeom prst="rect">
            <a:avLst/>
          </a:prstGeom>
        </p:spPr>
        <p:txBody>
          <a:bodyPr lIns="0" tIns="0" rIns="0" bIns="0" rtlCol="0" anchor="t">
            <a:spAutoFit/>
          </a:bodyPr>
          <a:lstStyle/>
          <a:p>
            <a:pPr algn="l">
              <a:lnSpc>
                <a:spcPts val="6744"/>
              </a:lnSpc>
            </a:pPr>
            <a:r>
              <a:rPr lang="en-US" sz="5187" b="1">
                <a:solidFill>
                  <a:srgbClr val="000000"/>
                </a:solidFill>
                <a:latin typeface="Open Sauce Bold"/>
                <a:ea typeface="Open Sauce Bold"/>
                <a:cs typeface="Open Sauce Bold"/>
                <a:sym typeface="Open Sauce Bold"/>
              </a:rPr>
              <a:t>Instead of saying . . . </a:t>
            </a:r>
          </a:p>
        </p:txBody>
      </p:sp>
      <p:sp>
        <p:nvSpPr>
          <p:cNvPr id="9" name="TextBox 9"/>
          <p:cNvSpPr txBox="1"/>
          <p:nvPr/>
        </p:nvSpPr>
        <p:spPr>
          <a:xfrm>
            <a:off x="2144877" y="3849384"/>
            <a:ext cx="7287581" cy="1324274"/>
          </a:xfrm>
          <a:prstGeom prst="rect">
            <a:avLst/>
          </a:prstGeom>
        </p:spPr>
        <p:txBody>
          <a:bodyPr lIns="0" tIns="0" rIns="0" bIns="0" rtlCol="0" anchor="t">
            <a:spAutoFit/>
          </a:bodyPr>
          <a:lstStyle/>
          <a:p>
            <a:pPr algn="ctr">
              <a:lnSpc>
                <a:spcPts val="5233"/>
              </a:lnSpc>
              <a:spcBef>
                <a:spcPct val="0"/>
              </a:spcBef>
            </a:pPr>
            <a:r>
              <a:rPr lang="en-US" sz="3738">
                <a:solidFill>
                  <a:srgbClr val="FBFFFF"/>
                </a:solidFill>
                <a:latin typeface="Poppins"/>
                <a:ea typeface="Poppins"/>
                <a:cs typeface="Poppins"/>
                <a:sym typeface="Poppins"/>
              </a:rPr>
              <a:t>“You did this wrong. You should have . . .”</a:t>
            </a:r>
          </a:p>
        </p:txBody>
      </p:sp>
      <p:grpSp>
        <p:nvGrpSpPr>
          <p:cNvPr id="10" name="Group 10"/>
          <p:cNvGrpSpPr/>
          <p:nvPr/>
        </p:nvGrpSpPr>
        <p:grpSpPr>
          <a:xfrm>
            <a:off x="11307496" y="-480724"/>
            <a:ext cx="14913769" cy="11248448"/>
            <a:chOff x="0" y="0"/>
            <a:chExt cx="19885026" cy="14997931"/>
          </a:xfrm>
        </p:grpSpPr>
        <p:grpSp>
          <p:nvGrpSpPr>
            <p:cNvPr id="11" name="Group 11"/>
            <p:cNvGrpSpPr/>
            <p:nvPr/>
          </p:nvGrpSpPr>
          <p:grpSpPr>
            <a:xfrm>
              <a:off x="0" y="0"/>
              <a:ext cx="19885026" cy="14997931"/>
              <a:chOff x="0" y="0"/>
              <a:chExt cx="3927906" cy="2962554"/>
            </a:xfrm>
          </p:grpSpPr>
          <p:sp>
            <p:nvSpPr>
              <p:cNvPr id="12" name="Freeform 12"/>
              <p:cNvSpPr/>
              <p:nvPr/>
            </p:nvSpPr>
            <p:spPr>
              <a:xfrm>
                <a:off x="0" y="0"/>
                <a:ext cx="3927906" cy="2962554"/>
              </a:xfrm>
              <a:custGeom>
                <a:avLst/>
                <a:gdLst/>
                <a:ahLst/>
                <a:cxnLst/>
                <a:rect l="l" t="t" r="r" b="b"/>
                <a:pathLst>
                  <a:path w="3927906" h="2962554">
                    <a:moveTo>
                      <a:pt x="51911" y="0"/>
                    </a:moveTo>
                    <a:lnTo>
                      <a:pt x="3875995" y="0"/>
                    </a:lnTo>
                    <a:cubicBezTo>
                      <a:pt x="3904665" y="0"/>
                      <a:pt x="3927906" y="23241"/>
                      <a:pt x="3927906" y="51911"/>
                    </a:cubicBezTo>
                    <a:lnTo>
                      <a:pt x="3927906" y="2910643"/>
                    </a:lnTo>
                    <a:cubicBezTo>
                      <a:pt x="3927906" y="2939313"/>
                      <a:pt x="3904665" y="2962554"/>
                      <a:pt x="3875995" y="2962554"/>
                    </a:cubicBezTo>
                    <a:lnTo>
                      <a:pt x="51911" y="2962554"/>
                    </a:lnTo>
                    <a:cubicBezTo>
                      <a:pt x="23241" y="2962554"/>
                      <a:pt x="0" y="2939313"/>
                      <a:pt x="0" y="2910643"/>
                    </a:cubicBezTo>
                    <a:lnTo>
                      <a:pt x="0" y="51911"/>
                    </a:lnTo>
                    <a:cubicBezTo>
                      <a:pt x="0" y="23241"/>
                      <a:pt x="23241" y="0"/>
                      <a:pt x="51911" y="0"/>
                    </a:cubicBezTo>
                    <a:close/>
                  </a:path>
                </a:pathLst>
              </a:custGeom>
              <a:solidFill>
                <a:srgbClr val="B90014"/>
              </a:solidFill>
            </p:spPr>
            <p:txBody>
              <a:bodyPr/>
              <a:lstStyle/>
              <a:p>
                <a:endParaRPr lang="en-US"/>
              </a:p>
            </p:txBody>
          </p:sp>
          <p:sp>
            <p:nvSpPr>
              <p:cNvPr id="13" name="TextBox 13"/>
              <p:cNvSpPr txBox="1"/>
              <p:nvPr/>
            </p:nvSpPr>
            <p:spPr>
              <a:xfrm>
                <a:off x="0" y="-57150"/>
                <a:ext cx="3927906" cy="3019704"/>
              </a:xfrm>
              <a:prstGeom prst="rect">
                <a:avLst/>
              </a:prstGeom>
            </p:spPr>
            <p:txBody>
              <a:bodyPr lIns="50800" tIns="50800" rIns="50800" bIns="50800" rtlCol="0" anchor="ctr"/>
              <a:lstStyle/>
              <a:p>
                <a:pPr algn="ctr">
                  <a:lnSpc>
                    <a:spcPts val="2796"/>
                  </a:lnSpc>
                </a:pPr>
                <a:endParaRPr/>
              </a:p>
            </p:txBody>
          </p:sp>
        </p:grpSp>
        <p:sp>
          <p:nvSpPr>
            <p:cNvPr id="14" name="Freeform 14"/>
            <p:cNvSpPr/>
            <p:nvPr/>
          </p:nvSpPr>
          <p:spPr>
            <a:xfrm>
              <a:off x="3199606" y="11686038"/>
              <a:ext cx="8785302" cy="1625281"/>
            </a:xfrm>
            <a:custGeom>
              <a:avLst/>
              <a:gdLst/>
              <a:ahLst/>
              <a:cxnLst/>
              <a:rect l="l" t="t" r="r" b="b"/>
              <a:pathLst>
                <a:path w="8785302" h="1625281">
                  <a:moveTo>
                    <a:pt x="0" y="0"/>
                  </a:moveTo>
                  <a:lnTo>
                    <a:pt x="8785302" y="0"/>
                  </a:lnTo>
                  <a:lnTo>
                    <a:pt x="8785302" y="1625281"/>
                  </a:lnTo>
                  <a:lnTo>
                    <a:pt x="0" y="16252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5"/>
            <p:cNvSpPr txBox="1"/>
            <p:nvPr/>
          </p:nvSpPr>
          <p:spPr>
            <a:xfrm>
              <a:off x="476138" y="5493936"/>
              <a:ext cx="8331200" cy="2011775"/>
            </a:xfrm>
            <a:prstGeom prst="rect">
              <a:avLst/>
            </a:prstGeom>
          </p:spPr>
          <p:txBody>
            <a:bodyPr lIns="0" tIns="0" rIns="0" bIns="0" rtlCol="0" anchor="t">
              <a:spAutoFit/>
            </a:bodyPr>
            <a:lstStyle/>
            <a:p>
              <a:pPr algn="ctr">
                <a:lnSpc>
                  <a:spcPts val="5736"/>
                </a:lnSpc>
              </a:pPr>
              <a:r>
                <a:rPr lang="en-US" sz="4097">
                  <a:solidFill>
                    <a:srgbClr val="FFFFFF"/>
                  </a:solidFill>
                  <a:latin typeface="Poppins"/>
                  <a:ea typeface="Poppins"/>
                  <a:cs typeface="Poppins"/>
                  <a:sym typeface="Poppins"/>
                </a:rPr>
                <a:t>“For future reference . . .”</a:t>
              </a:r>
            </a:p>
            <a:p>
              <a:pPr algn="ctr">
                <a:lnSpc>
                  <a:spcPts val="6436"/>
                </a:lnSpc>
                <a:spcBef>
                  <a:spcPct val="0"/>
                </a:spcBef>
              </a:pPr>
              <a:endParaRPr lang="en-US" sz="4097">
                <a:solidFill>
                  <a:srgbClr val="FFFFFF"/>
                </a:solidFill>
                <a:latin typeface="Poppins"/>
                <a:ea typeface="Poppins"/>
                <a:cs typeface="Poppins"/>
                <a:sym typeface="Poppins"/>
              </a:endParaRPr>
            </a:p>
          </p:txBody>
        </p:sp>
        <p:sp>
          <p:nvSpPr>
            <p:cNvPr id="16" name="TextBox 16"/>
            <p:cNvSpPr txBox="1"/>
            <p:nvPr/>
          </p:nvSpPr>
          <p:spPr>
            <a:xfrm>
              <a:off x="1593120" y="1109505"/>
              <a:ext cx="7257847" cy="1213909"/>
            </a:xfrm>
            <a:prstGeom prst="rect">
              <a:avLst/>
            </a:prstGeom>
          </p:spPr>
          <p:txBody>
            <a:bodyPr lIns="0" tIns="0" rIns="0" bIns="0" rtlCol="0" anchor="t">
              <a:spAutoFit/>
            </a:bodyPr>
            <a:lstStyle/>
            <a:p>
              <a:pPr algn="ctr">
                <a:lnSpc>
                  <a:spcPts val="7699"/>
                </a:lnSpc>
              </a:pPr>
              <a:r>
                <a:rPr lang="en-US" sz="5499">
                  <a:solidFill>
                    <a:srgbClr val="FFFFFF"/>
                  </a:solidFill>
                  <a:latin typeface="Brandon Grotesque"/>
                  <a:ea typeface="Brandon Grotesque"/>
                  <a:cs typeface="Brandon Grotesque"/>
                  <a:sym typeface="Brandon Grotesque"/>
                </a:rPr>
                <a:t>Try This Instead . .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10569360" y="-345174"/>
            <a:ext cx="19233745" cy="7261479"/>
            <a:chOff x="0" y="0"/>
            <a:chExt cx="5065678" cy="1912488"/>
          </a:xfrm>
        </p:grpSpPr>
        <p:sp>
          <p:nvSpPr>
            <p:cNvPr id="5" name="Freeform 5"/>
            <p:cNvSpPr/>
            <p:nvPr/>
          </p:nvSpPr>
          <p:spPr>
            <a:xfrm>
              <a:off x="0" y="0"/>
              <a:ext cx="5065678" cy="1912488"/>
            </a:xfrm>
            <a:custGeom>
              <a:avLst/>
              <a:gdLst/>
              <a:ahLst/>
              <a:cxnLst/>
              <a:rect l="l" t="t" r="r" b="b"/>
              <a:pathLst>
                <a:path w="5065678" h="1912488">
                  <a:moveTo>
                    <a:pt x="40252" y="0"/>
                  </a:moveTo>
                  <a:lnTo>
                    <a:pt x="5025426" y="0"/>
                  </a:lnTo>
                  <a:cubicBezTo>
                    <a:pt x="5036102" y="0"/>
                    <a:pt x="5046340" y="4241"/>
                    <a:pt x="5053888" y="11789"/>
                  </a:cubicBezTo>
                  <a:cubicBezTo>
                    <a:pt x="5061437" y="19338"/>
                    <a:pt x="5065678" y="29576"/>
                    <a:pt x="5065678" y="40252"/>
                  </a:cubicBezTo>
                  <a:lnTo>
                    <a:pt x="5065678" y="1872236"/>
                  </a:lnTo>
                  <a:cubicBezTo>
                    <a:pt x="5065678" y="1894467"/>
                    <a:pt x="5047657" y="1912488"/>
                    <a:pt x="5025426" y="1912488"/>
                  </a:cubicBezTo>
                  <a:lnTo>
                    <a:pt x="40252" y="1912488"/>
                  </a:lnTo>
                  <a:cubicBezTo>
                    <a:pt x="18021" y="1912488"/>
                    <a:pt x="0" y="1894467"/>
                    <a:pt x="0" y="1872236"/>
                  </a:cubicBezTo>
                  <a:lnTo>
                    <a:pt x="0" y="40252"/>
                  </a:lnTo>
                  <a:cubicBezTo>
                    <a:pt x="0" y="18021"/>
                    <a:pt x="18021" y="0"/>
                    <a:pt x="40252" y="0"/>
                  </a:cubicBezTo>
                  <a:close/>
                </a:path>
              </a:pathLst>
            </a:custGeom>
            <a:solidFill>
              <a:srgbClr val="B90014"/>
            </a:solidFill>
          </p:spPr>
          <p:txBody>
            <a:bodyPr/>
            <a:lstStyle/>
            <a:p>
              <a:endParaRPr lang="en-US"/>
            </a:p>
          </p:txBody>
        </p:sp>
        <p:sp>
          <p:nvSpPr>
            <p:cNvPr id="6" name="TextBox 6"/>
            <p:cNvSpPr txBox="1"/>
            <p:nvPr/>
          </p:nvSpPr>
          <p:spPr>
            <a:xfrm>
              <a:off x="0" y="-57150"/>
              <a:ext cx="5065678" cy="1969638"/>
            </a:xfrm>
            <a:prstGeom prst="rect">
              <a:avLst/>
            </a:prstGeom>
          </p:spPr>
          <p:txBody>
            <a:bodyPr lIns="50800" tIns="50800" rIns="50800" bIns="50800" rtlCol="0" anchor="ctr"/>
            <a:lstStyle/>
            <a:p>
              <a:pPr algn="ctr">
                <a:lnSpc>
                  <a:spcPts val="2796"/>
                </a:lnSpc>
              </a:pPr>
              <a:endParaRPr/>
            </a:p>
          </p:txBody>
        </p:sp>
      </p:grpSp>
      <p:sp>
        <p:nvSpPr>
          <p:cNvPr id="7" name="Freeform 7"/>
          <p:cNvSpPr/>
          <p:nvPr/>
        </p:nvSpPr>
        <p:spPr>
          <a:xfrm>
            <a:off x="13676913" y="8290830"/>
            <a:ext cx="6588976" cy="1218961"/>
          </a:xfrm>
          <a:custGeom>
            <a:avLst/>
            <a:gdLst/>
            <a:ahLst/>
            <a:cxnLst/>
            <a:rect l="l" t="t" r="r" b="b"/>
            <a:pathLst>
              <a:path w="6588976" h="1218961">
                <a:moveTo>
                  <a:pt x="0" y="0"/>
                </a:moveTo>
                <a:lnTo>
                  <a:pt x="6588976" y="0"/>
                </a:lnTo>
                <a:lnTo>
                  <a:pt x="6588976" y="1218961"/>
                </a:lnTo>
                <a:lnTo>
                  <a:pt x="0" y="121896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1856714" y="7652655"/>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rot="6901558">
            <a:off x="4320350" y="-243163"/>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6">
              <a:alphaModFix amt="34000"/>
            </a:blip>
            <a:stretch>
              <a:fillRect/>
            </a:stretch>
          </a:blipFill>
        </p:spPr>
        <p:txBody>
          <a:bodyPr/>
          <a:lstStyle/>
          <a:p>
            <a:endParaRPr lang="en-US"/>
          </a:p>
        </p:txBody>
      </p:sp>
      <p:sp>
        <p:nvSpPr>
          <p:cNvPr id="10" name="Freeform 10"/>
          <p:cNvSpPr/>
          <p:nvPr/>
        </p:nvSpPr>
        <p:spPr>
          <a:xfrm>
            <a:off x="1073771" y="4341441"/>
            <a:ext cx="750874" cy="750874"/>
          </a:xfrm>
          <a:custGeom>
            <a:avLst/>
            <a:gdLst/>
            <a:ahLst/>
            <a:cxnLst/>
            <a:rect l="l" t="t" r="r" b="b"/>
            <a:pathLst>
              <a:path w="750874" h="750874">
                <a:moveTo>
                  <a:pt x="0" y="0"/>
                </a:moveTo>
                <a:lnTo>
                  <a:pt x="750874" y="0"/>
                </a:lnTo>
                <a:lnTo>
                  <a:pt x="750874" y="750874"/>
                </a:lnTo>
                <a:lnTo>
                  <a:pt x="0" y="75087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1068412" y="5143500"/>
            <a:ext cx="756233" cy="756233"/>
          </a:xfrm>
          <a:custGeom>
            <a:avLst/>
            <a:gdLst/>
            <a:ahLst/>
            <a:cxnLst/>
            <a:rect l="l" t="t" r="r" b="b"/>
            <a:pathLst>
              <a:path w="756233" h="756233">
                <a:moveTo>
                  <a:pt x="0" y="0"/>
                </a:moveTo>
                <a:lnTo>
                  <a:pt x="756233" y="0"/>
                </a:lnTo>
                <a:lnTo>
                  <a:pt x="756233" y="756233"/>
                </a:lnTo>
                <a:lnTo>
                  <a:pt x="0" y="75623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Freeform 12"/>
          <p:cNvSpPr/>
          <p:nvPr/>
        </p:nvSpPr>
        <p:spPr>
          <a:xfrm>
            <a:off x="1068412" y="6030627"/>
            <a:ext cx="754784" cy="754784"/>
          </a:xfrm>
          <a:custGeom>
            <a:avLst/>
            <a:gdLst/>
            <a:ahLst/>
            <a:cxnLst/>
            <a:rect l="l" t="t" r="r" b="b"/>
            <a:pathLst>
              <a:path w="754784" h="754784">
                <a:moveTo>
                  <a:pt x="0" y="0"/>
                </a:moveTo>
                <a:lnTo>
                  <a:pt x="754784" y="0"/>
                </a:lnTo>
                <a:lnTo>
                  <a:pt x="754784" y="754785"/>
                </a:lnTo>
                <a:lnTo>
                  <a:pt x="0" y="75478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1075494" y="6916305"/>
            <a:ext cx="751106" cy="751106"/>
          </a:xfrm>
          <a:custGeom>
            <a:avLst/>
            <a:gdLst/>
            <a:ahLst/>
            <a:cxnLst/>
            <a:rect l="l" t="t" r="r" b="b"/>
            <a:pathLst>
              <a:path w="751106" h="751106">
                <a:moveTo>
                  <a:pt x="0" y="0"/>
                </a:moveTo>
                <a:lnTo>
                  <a:pt x="751106" y="0"/>
                </a:lnTo>
                <a:lnTo>
                  <a:pt x="751106" y="751107"/>
                </a:lnTo>
                <a:lnTo>
                  <a:pt x="0" y="75110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4" name="Freeform 14"/>
          <p:cNvSpPr/>
          <p:nvPr/>
        </p:nvSpPr>
        <p:spPr>
          <a:xfrm>
            <a:off x="1028700" y="7800762"/>
            <a:ext cx="754271" cy="754271"/>
          </a:xfrm>
          <a:custGeom>
            <a:avLst/>
            <a:gdLst/>
            <a:ahLst/>
            <a:cxnLst/>
            <a:rect l="l" t="t" r="r" b="b"/>
            <a:pathLst>
              <a:path w="754271" h="754271">
                <a:moveTo>
                  <a:pt x="0" y="0"/>
                </a:moveTo>
                <a:lnTo>
                  <a:pt x="754271" y="0"/>
                </a:lnTo>
                <a:lnTo>
                  <a:pt x="754271" y="754270"/>
                </a:lnTo>
                <a:lnTo>
                  <a:pt x="0" y="75427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5" name="TextBox 15"/>
          <p:cNvSpPr txBox="1"/>
          <p:nvPr/>
        </p:nvSpPr>
        <p:spPr>
          <a:xfrm>
            <a:off x="1309457" y="1648457"/>
            <a:ext cx="4811389" cy="598508"/>
          </a:xfrm>
          <a:prstGeom prst="rect">
            <a:avLst/>
          </a:prstGeom>
        </p:spPr>
        <p:txBody>
          <a:bodyPr lIns="0" tIns="0" rIns="0" bIns="0" rtlCol="0" anchor="t">
            <a:spAutoFit/>
          </a:bodyPr>
          <a:lstStyle/>
          <a:p>
            <a:pPr algn="l">
              <a:lnSpc>
                <a:spcPts val="4668"/>
              </a:lnSpc>
            </a:pPr>
            <a:r>
              <a:rPr lang="en-US" sz="3989" b="1">
                <a:solidFill>
                  <a:srgbClr val="000000"/>
                </a:solidFill>
                <a:latin typeface="Open Sauce Bold"/>
                <a:ea typeface="Open Sauce Bold"/>
                <a:cs typeface="Open Sauce Bold"/>
                <a:sym typeface="Open Sauce Bold"/>
              </a:rPr>
              <a:t>Monitor Your Tone</a:t>
            </a:r>
          </a:p>
        </p:txBody>
      </p:sp>
      <p:sp>
        <p:nvSpPr>
          <p:cNvPr id="16" name="TextBox 16"/>
          <p:cNvSpPr txBox="1"/>
          <p:nvPr/>
        </p:nvSpPr>
        <p:spPr>
          <a:xfrm>
            <a:off x="797764" y="2793765"/>
            <a:ext cx="7082926" cy="1572240"/>
          </a:xfrm>
          <a:prstGeom prst="rect">
            <a:avLst/>
          </a:prstGeom>
        </p:spPr>
        <p:txBody>
          <a:bodyPr lIns="0" tIns="0" rIns="0" bIns="0" rtlCol="0" anchor="t">
            <a:spAutoFit/>
          </a:bodyPr>
          <a:lstStyle/>
          <a:p>
            <a:pPr algn="just">
              <a:lnSpc>
                <a:spcPts val="3116"/>
              </a:lnSpc>
            </a:pPr>
            <a:r>
              <a:rPr lang="en-US" sz="2225">
                <a:solidFill>
                  <a:srgbClr val="000000"/>
                </a:solidFill>
                <a:latin typeface="Poppins"/>
                <a:ea typeface="Poppins"/>
                <a:cs typeface="Poppins"/>
                <a:sym typeface="Poppins"/>
              </a:rPr>
              <a:t>Your tone conveys as much as your words.</a:t>
            </a:r>
          </a:p>
          <a:p>
            <a:pPr algn="just">
              <a:lnSpc>
                <a:spcPts val="3116"/>
              </a:lnSpc>
            </a:pPr>
            <a:r>
              <a:rPr lang="en-US" sz="2225">
                <a:solidFill>
                  <a:srgbClr val="000000"/>
                </a:solidFill>
                <a:latin typeface="Poppins"/>
                <a:ea typeface="Poppins"/>
                <a:cs typeface="Poppins"/>
                <a:sym typeface="Poppins"/>
              </a:rPr>
              <a:t> A confident, professional tone includes:</a:t>
            </a:r>
          </a:p>
          <a:p>
            <a:pPr algn="just">
              <a:lnSpc>
                <a:spcPts val="3116"/>
              </a:lnSpc>
            </a:pPr>
            <a:endParaRPr lang="en-US" sz="2225">
              <a:solidFill>
                <a:srgbClr val="000000"/>
              </a:solidFill>
              <a:latin typeface="Poppins"/>
              <a:ea typeface="Poppins"/>
              <a:cs typeface="Poppins"/>
              <a:sym typeface="Poppins"/>
            </a:endParaRPr>
          </a:p>
          <a:p>
            <a:pPr algn="just">
              <a:lnSpc>
                <a:spcPts val="3116"/>
              </a:lnSpc>
            </a:pPr>
            <a:endParaRPr lang="en-US" sz="2225">
              <a:solidFill>
                <a:srgbClr val="000000"/>
              </a:solidFill>
              <a:latin typeface="Poppins"/>
              <a:ea typeface="Poppins"/>
              <a:cs typeface="Poppins"/>
              <a:sym typeface="Poppins"/>
            </a:endParaRPr>
          </a:p>
        </p:txBody>
      </p:sp>
      <p:grpSp>
        <p:nvGrpSpPr>
          <p:cNvPr id="17" name="Group 17"/>
          <p:cNvGrpSpPr/>
          <p:nvPr/>
        </p:nvGrpSpPr>
        <p:grpSpPr>
          <a:xfrm>
            <a:off x="8515494" y="1492980"/>
            <a:ext cx="3932910" cy="3881080"/>
            <a:chOff x="0" y="0"/>
            <a:chExt cx="5243880" cy="5174773"/>
          </a:xfrm>
        </p:grpSpPr>
        <p:grpSp>
          <p:nvGrpSpPr>
            <p:cNvPr id="18" name="Group 18"/>
            <p:cNvGrpSpPr/>
            <p:nvPr/>
          </p:nvGrpSpPr>
          <p:grpSpPr>
            <a:xfrm>
              <a:off x="233094" y="194602"/>
              <a:ext cx="5010786" cy="4980171"/>
              <a:chOff x="0" y="0"/>
              <a:chExt cx="989785" cy="983737"/>
            </a:xfrm>
          </p:grpSpPr>
          <p:sp>
            <p:nvSpPr>
              <p:cNvPr id="19" name="Freeform 19"/>
              <p:cNvSpPr/>
              <p:nvPr/>
            </p:nvSpPr>
            <p:spPr>
              <a:xfrm>
                <a:off x="0" y="0"/>
                <a:ext cx="989785" cy="983738"/>
              </a:xfrm>
              <a:custGeom>
                <a:avLst/>
                <a:gdLst/>
                <a:ahLst/>
                <a:cxnLst/>
                <a:rect l="l" t="t" r="r" b="b"/>
                <a:pathLst>
                  <a:path w="989785" h="983738">
                    <a:moveTo>
                      <a:pt x="98883" y="0"/>
                    </a:moveTo>
                    <a:lnTo>
                      <a:pt x="890902" y="0"/>
                    </a:lnTo>
                    <a:cubicBezTo>
                      <a:pt x="945513" y="0"/>
                      <a:pt x="989785" y="44272"/>
                      <a:pt x="989785" y="98883"/>
                    </a:cubicBezTo>
                    <a:lnTo>
                      <a:pt x="989785" y="884854"/>
                    </a:lnTo>
                    <a:cubicBezTo>
                      <a:pt x="989785" y="911080"/>
                      <a:pt x="979367" y="936231"/>
                      <a:pt x="960823" y="954775"/>
                    </a:cubicBezTo>
                    <a:cubicBezTo>
                      <a:pt x="942278" y="973319"/>
                      <a:pt x="917127" y="983738"/>
                      <a:pt x="890902" y="983738"/>
                    </a:cubicBezTo>
                    <a:lnTo>
                      <a:pt x="98883" y="983738"/>
                    </a:lnTo>
                    <a:cubicBezTo>
                      <a:pt x="72658" y="983738"/>
                      <a:pt x="47506" y="973319"/>
                      <a:pt x="28962" y="954775"/>
                    </a:cubicBezTo>
                    <a:cubicBezTo>
                      <a:pt x="10418" y="936231"/>
                      <a:pt x="0" y="911080"/>
                      <a:pt x="0" y="884854"/>
                    </a:cubicBezTo>
                    <a:lnTo>
                      <a:pt x="0" y="98883"/>
                    </a:lnTo>
                    <a:cubicBezTo>
                      <a:pt x="0" y="72658"/>
                      <a:pt x="10418" y="47506"/>
                      <a:pt x="28962" y="28962"/>
                    </a:cubicBezTo>
                    <a:cubicBezTo>
                      <a:pt x="47506" y="10418"/>
                      <a:pt x="72658" y="0"/>
                      <a:pt x="98883" y="0"/>
                    </a:cubicBezTo>
                    <a:close/>
                  </a:path>
                </a:pathLst>
              </a:custGeom>
              <a:solidFill>
                <a:srgbClr val="000000"/>
              </a:solidFill>
            </p:spPr>
            <p:txBody>
              <a:bodyPr/>
              <a:lstStyle/>
              <a:p>
                <a:endParaRPr lang="en-US"/>
              </a:p>
            </p:txBody>
          </p:sp>
          <p:sp>
            <p:nvSpPr>
              <p:cNvPr id="20" name="TextBox 20"/>
              <p:cNvSpPr txBox="1"/>
              <p:nvPr/>
            </p:nvSpPr>
            <p:spPr>
              <a:xfrm>
                <a:off x="0" y="-57150"/>
                <a:ext cx="989785" cy="1040887"/>
              </a:xfrm>
              <a:prstGeom prst="rect">
                <a:avLst/>
              </a:prstGeom>
            </p:spPr>
            <p:txBody>
              <a:bodyPr lIns="50800" tIns="50800" rIns="50800" bIns="50800" rtlCol="0" anchor="ctr"/>
              <a:lstStyle/>
              <a:p>
                <a:pPr algn="ctr">
                  <a:lnSpc>
                    <a:spcPts val="2796"/>
                  </a:lnSpc>
                </a:pPr>
                <a:r>
                  <a:rPr lang="en-US" sz="1997" dirty="0">
                    <a:solidFill>
                      <a:srgbClr val="FFFFFF"/>
                    </a:solidFill>
                    <a:latin typeface="Poppins"/>
                    <a:ea typeface="Poppins"/>
                    <a:cs typeface="Poppins"/>
                    <a:sym typeface="Poppins"/>
                  </a:rPr>
                  <a:t>“Smile while you speak”</a:t>
                </a:r>
              </a:p>
              <a:p>
                <a:pPr algn="ctr">
                  <a:lnSpc>
                    <a:spcPts val="2796"/>
                  </a:lnSpc>
                </a:pPr>
                <a:endParaRPr lang="en-US" sz="1997" dirty="0">
                  <a:solidFill>
                    <a:srgbClr val="FFFFFF"/>
                  </a:solidFill>
                  <a:latin typeface="Poppins"/>
                  <a:ea typeface="Poppins"/>
                  <a:cs typeface="Poppins"/>
                  <a:sym typeface="Poppins"/>
                </a:endParaRPr>
              </a:p>
              <a:p>
                <a:pPr algn="ctr">
                  <a:lnSpc>
                    <a:spcPts val="2796"/>
                  </a:lnSpc>
                </a:pPr>
                <a:r>
                  <a:rPr lang="en-US" sz="1997" dirty="0">
                    <a:solidFill>
                      <a:srgbClr val="FFFFFF"/>
                    </a:solidFill>
                    <a:latin typeface="Poppins"/>
                    <a:ea typeface="Poppins"/>
                    <a:cs typeface="Poppins"/>
                    <a:sym typeface="Poppins"/>
                  </a:rPr>
                  <a:t>It naturally makes your voice sound warmer and more welcoming — customers can hear a smile, even on a call.</a:t>
                </a:r>
              </a:p>
              <a:p>
                <a:pPr algn="ctr">
                  <a:lnSpc>
                    <a:spcPts val="2796"/>
                  </a:lnSpc>
                </a:pPr>
                <a:endParaRPr lang="en-US" sz="1997" dirty="0">
                  <a:solidFill>
                    <a:srgbClr val="FFFFFF"/>
                  </a:solidFill>
                  <a:latin typeface="Poppins"/>
                  <a:ea typeface="Poppins"/>
                  <a:cs typeface="Poppins"/>
                  <a:sym typeface="Poppins"/>
                </a:endParaRPr>
              </a:p>
            </p:txBody>
          </p:sp>
        </p:grpSp>
        <p:sp>
          <p:nvSpPr>
            <p:cNvPr id="21" name="Freeform 21"/>
            <p:cNvSpPr/>
            <p:nvPr/>
          </p:nvSpPr>
          <p:spPr>
            <a:xfrm>
              <a:off x="0" y="0"/>
              <a:ext cx="4424682" cy="1106170"/>
            </a:xfrm>
            <a:custGeom>
              <a:avLst/>
              <a:gdLst/>
              <a:ahLst/>
              <a:cxnLst/>
              <a:rect l="l" t="t" r="r" b="b"/>
              <a:pathLst>
                <a:path w="4424682" h="1106170">
                  <a:moveTo>
                    <a:pt x="0" y="0"/>
                  </a:moveTo>
                  <a:lnTo>
                    <a:pt x="4424682" y="0"/>
                  </a:lnTo>
                  <a:lnTo>
                    <a:pt x="4424682" y="1106170"/>
                  </a:lnTo>
                  <a:lnTo>
                    <a:pt x="0" y="1106170"/>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2" name="TextBox 22"/>
            <p:cNvSpPr txBox="1"/>
            <p:nvPr/>
          </p:nvSpPr>
          <p:spPr>
            <a:xfrm>
              <a:off x="436770" y="335826"/>
              <a:ext cx="3551142" cy="386894"/>
            </a:xfrm>
            <a:prstGeom prst="rect">
              <a:avLst/>
            </a:prstGeom>
          </p:spPr>
          <p:txBody>
            <a:bodyPr lIns="0" tIns="0" rIns="0" bIns="0" rtlCol="0" anchor="t">
              <a:spAutoFit/>
            </a:bodyPr>
            <a:lstStyle/>
            <a:p>
              <a:pPr algn="l">
                <a:lnSpc>
                  <a:spcPts val="2228"/>
                </a:lnSpc>
              </a:pPr>
              <a:r>
                <a:rPr lang="en-US" sz="1714" b="1">
                  <a:solidFill>
                    <a:srgbClr val="000000"/>
                  </a:solidFill>
                  <a:latin typeface="Poppins Bold"/>
                  <a:ea typeface="Poppins Bold"/>
                  <a:cs typeface="Poppins Bold"/>
                  <a:sym typeface="Poppins Bold"/>
                </a:rPr>
                <a:t>Tone Tips:</a:t>
              </a:r>
            </a:p>
          </p:txBody>
        </p:sp>
      </p:grpSp>
      <p:sp>
        <p:nvSpPr>
          <p:cNvPr id="23" name="TextBox 23"/>
          <p:cNvSpPr txBox="1"/>
          <p:nvPr/>
        </p:nvSpPr>
        <p:spPr>
          <a:xfrm>
            <a:off x="2081465" y="4508880"/>
            <a:ext cx="3327797" cy="358845"/>
          </a:xfrm>
          <a:prstGeom prst="rect">
            <a:avLst/>
          </a:prstGeom>
        </p:spPr>
        <p:txBody>
          <a:bodyPr lIns="0" tIns="0" rIns="0" bIns="0" rtlCol="0" anchor="t">
            <a:spAutoFit/>
          </a:bodyPr>
          <a:lstStyle/>
          <a:p>
            <a:pPr algn="ctr">
              <a:lnSpc>
                <a:spcPts val="2796"/>
              </a:lnSpc>
              <a:spcBef>
                <a:spcPct val="0"/>
              </a:spcBef>
            </a:pPr>
            <a:r>
              <a:rPr lang="en-US" sz="1997">
                <a:solidFill>
                  <a:srgbClr val="000000"/>
                </a:solidFill>
                <a:latin typeface="Poppins"/>
                <a:ea typeface="Poppins"/>
                <a:cs typeface="Poppins"/>
                <a:sym typeface="Poppins"/>
              </a:rPr>
              <a:t>Warmth &amp; friendliness</a:t>
            </a:r>
          </a:p>
        </p:txBody>
      </p:sp>
      <p:sp>
        <p:nvSpPr>
          <p:cNvPr id="24" name="TextBox 24"/>
          <p:cNvSpPr txBox="1"/>
          <p:nvPr/>
        </p:nvSpPr>
        <p:spPr>
          <a:xfrm>
            <a:off x="1993579" y="5352903"/>
            <a:ext cx="5799225" cy="358845"/>
          </a:xfrm>
          <a:prstGeom prst="rect">
            <a:avLst/>
          </a:prstGeom>
        </p:spPr>
        <p:txBody>
          <a:bodyPr lIns="0" tIns="0" rIns="0" bIns="0" rtlCol="0" anchor="t">
            <a:spAutoFit/>
          </a:bodyPr>
          <a:lstStyle/>
          <a:p>
            <a:pPr algn="ctr">
              <a:lnSpc>
                <a:spcPts val="2796"/>
              </a:lnSpc>
              <a:spcBef>
                <a:spcPct val="0"/>
              </a:spcBef>
            </a:pPr>
            <a:r>
              <a:rPr lang="en-US" sz="1997">
                <a:solidFill>
                  <a:srgbClr val="000000"/>
                </a:solidFill>
                <a:latin typeface="Poppins"/>
                <a:ea typeface="Poppins"/>
                <a:cs typeface="Poppins"/>
                <a:sym typeface="Poppins"/>
              </a:rPr>
              <a:t>Energy &amp; enthusiasm (not over-the-top)</a:t>
            </a:r>
          </a:p>
        </p:txBody>
      </p:sp>
      <p:sp>
        <p:nvSpPr>
          <p:cNvPr id="25" name="TextBox 25"/>
          <p:cNvSpPr txBox="1"/>
          <p:nvPr/>
        </p:nvSpPr>
        <p:spPr>
          <a:xfrm>
            <a:off x="1833328" y="6196925"/>
            <a:ext cx="4039381" cy="358845"/>
          </a:xfrm>
          <a:prstGeom prst="rect">
            <a:avLst/>
          </a:prstGeom>
        </p:spPr>
        <p:txBody>
          <a:bodyPr lIns="0" tIns="0" rIns="0" bIns="0" rtlCol="0" anchor="t">
            <a:spAutoFit/>
          </a:bodyPr>
          <a:lstStyle/>
          <a:p>
            <a:pPr algn="ctr">
              <a:lnSpc>
                <a:spcPts val="2796"/>
              </a:lnSpc>
              <a:spcBef>
                <a:spcPct val="0"/>
              </a:spcBef>
            </a:pPr>
            <a:r>
              <a:rPr lang="en-US" sz="1997">
                <a:solidFill>
                  <a:srgbClr val="000000"/>
                </a:solidFill>
                <a:latin typeface="Poppins"/>
                <a:ea typeface="Poppins"/>
                <a:cs typeface="Poppins"/>
                <a:sym typeface="Poppins"/>
              </a:rPr>
              <a:t>Professionalism &amp; respect</a:t>
            </a:r>
          </a:p>
        </p:txBody>
      </p:sp>
      <p:sp>
        <p:nvSpPr>
          <p:cNvPr id="26" name="TextBox 26"/>
          <p:cNvSpPr txBox="1"/>
          <p:nvPr/>
        </p:nvSpPr>
        <p:spPr>
          <a:xfrm>
            <a:off x="2081465" y="7089170"/>
            <a:ext cx="3543108" cy="358845"/>
          </a:xfrm>
          <a:prstGeom prst="rect">
            <a:avLst/>
          </a:prstGeom>
        </p:spPr>
        <p:txBody>
          <a:bodyPr lIns="0" tIns="0" rIns="0" bIns="0" rtlCol="0" anchor="t">
            <a:spAutoFit/>
          </a:bodyPr>
          <a:lstStyle/>
          <a:p>
            <a:pPr algn="ctr">
              <a:lnSpc>
                <a:spcPts val="2796"/>
              </a:lnSpc>
              <a:spcBef>
                <a:spcPct val="0"/>
              </a:spcBef>
            </a:pPr>
            <a:r>
              <a:rPr lang="en-US" sz="1997">
                <a:solidFill>
                  <a:srgbClr val="000000"/>
                </a:solidFill>
                <a:latin typeface="Poppins"/>
                <a:ea typeface="Poppins"/>
                <a:cs typeface="Poppins"/>
                <a:sym typeface="Poppins"/>
              </a:rPr>
              <a:t>Empathy &amp; understanding</a:t>
            </a:r>
          </a:p>
        </p:txBody>
      </p:sp>
      <p:sp>
        <p:nvSpPr>
          <p:cNvPr id="27" name="TextBox 27"/>
          <p:cNvSpPr txBox="1"/>
          <p:nvPr/>
        </p:nvSpPr>
        <p:spPr>
          <a:xfrm>
            <a:off x="2081465" y="7981415"/>
            <a:ext cx="3148714" cy="358845"/>
          </a:xfrm>
          <a:prstGeom prst="rect">
            <a:avLst/>
          </a:prstGeom>
        </p:spPr>
        <p:txBody>
          <a:bodyPr lIns="0" tIns="0" rIns="0" bIns="0" rtlCol="0" anchor="t">
            <a:spAutoFit/>
          </a:bodyPr>
          <a:lstStyle/>
          <a:p>
            <a:pPr algn="ctr">
              <a:lnSpc>
                <a:spcPts val="2796"/>
              </a:lnSpc>
              <a:spcBef>
                <a:spcPct val="0"/>
              </a:spcBef>
            </a:pPr>
            <a:r>
              <a:rPr lang="en-US" sz="1997">
                <a:solidFill>
                  <a:srgbClr val="000000"/>
                </a:solidFill>
                <a:latin typeface="Poppins"/>
                <a:ea typeface="Poppins"/>
                <a:cs typeface="Poppins"/>
                <a:sym typeface="Poppins"/>
              </a:rPr>
              <a:t>Confidence &amp; authority</a:t>
            </a:r>
          </a:p>
        </p:txBody>
      </p:sp>
      <p:grpSp>
        <p:nvGrpSpPr>
          <p:cNvPr id="28" name="Group 28"/>
          <p:cNvGrpSpPr/>
          <p:nvPr/>
        </p:nvGrpSpPr>
        <p:grpSpPr>
          <a:xfrm>
            <a:off x="13086579" y="3771575"/>
            <a:ext cx="3932910" cy="3881080"/>
            <a:chOff x="0" y="0"/>
            <a:chExt cx="5243880" cy="5174773"/>
          </a:xfrm>
        </p:grpSpPr>
        <p:grpSp>
          <p:nvGrpSpPr>
            <p:cNvPr id="29" name="Group 29"/>
            <p:cNvGrpSpPr/>
            <p:nvPr/>
          </p:nvGrpSpPr>
          <p:grpSpPr>
            <a:xfrm>
              <a:off x="233094" y="194602"/>
              <a:ext cx="5010786" cy="4980171"/>
              <a:chOff x="0" y="0"/>
              <a:chExt cx="989785" cy="983737"/>
            </a:xfrm>
          </p:grpSpPr>
          <p:sp>
            <p:nvSpPr>
              <p:cNvPr id="30" name="Freeform 30"/>
              <p:cNvSpPr/>
              <p:nvPr/>
            </p:nvSpPr>
            <p:spPr>
              <a:xfrm>
                <a:off x="0" y="0"/>
                <a:ext cx="989785" cy="983738"/>
              </a:xfrm>
              <a:custGeom>
                <a:avLst/>
                <a:gdLst/>
                <a:ahLst/>
                <a:cxnLst/>
                <a:rect l="l" t="t" r="r" b="b"/>
                <a:pathLst>
                  <a:path w="989785" h="983738">
                    <a:moveTo>
                      <a:pt x="98883" y="0"/>
                    </a:moveTo>
                    <a:lnTo>
                      <a:pt x="890902" y="0"/>
                    </a:lnTo>
                    <a:cubicBezTo>
                      <a:pt x="945513" y="0"/>
                      <a:pt x="989785" y="44272"/>
                      <a:pt x="989785" y="98883"/>
                    </a:cubicBezTo>
                    <a:lnTo>
                      <a:pt x="989785" y="884854"/>
                    </a:lnTo>
                    <a:cubicBezTo>
                      <a:pt x="989785" y="911080"/>
                      <a:pt x="979367" y="936231"/>
                      <a:pt x="960823" y="954775"/>
                    </a:cubicBezTo>
                    <a:cubicBezTo>
                      <a:pt x="942278" y="973319"/>
                      <a:pt x="917127" y="983738"/>
                      <a:pt x="890902" y="983738"/>
                    </a:cubicBezTo>
                    <a:lnTo>
                      <a:pt x="98883" y="983738"/>
                    </a:lnTo>
                    <a:cubicBezTo>
                      <a:pt x="72658" y="983738"/>
                      <a:pt x="47506" y="973319"/>
                      <a:pt x="28962" y="954775"/>
                    </a:cubicBezTo>
                    <a:cubicBezTo>
                      <a:pt x="10418" y="936231"/>
                      <a:pt x="0" y="911080"/>
                      <a:pt x="0" y="884854"/>
                    </a:cubicBezTo>
                    <a:lnTo>
                      <a:pt x="0" y="98883"/>
                    </a:lnTo>
                    <a:cubicBezTo>
                      <a:pt x="0" y="72658"/>
                      <a:pt x="10418" y="47506"/>
                      <a:pt x="28962" y="28962"/>
                    </a:cubicBezTo>
                    <a:cubicBezTo>
                      <a:pt x="47506" y="10418"/>
                      <a:pt x="72658" y="0"/>
                      <a:pt x="98883" y="0"/>
                    </a:cubicBezTo>
                    <a:close/>
                  </a:path>
                </a:pathLst>
              </a:custGeom>
              <a:solidFill>
                <a:srgbClr val="000000"/>
              </a:solidFill>
            </p:spPr>
            <p:txBody>
              <a:bodyPr/>
              <a:lstStyle/>
              <a:p>
                <a:endParaRPr lang="en-US"/>
              </a:p>
            </p:txBody>
          </p:sp>
          <p:sp>
            <p:nvSpPr>
              <p:cNvPr id="31" name="TextBox 31"/>
              <p:cNvSpPr txBox="1"/>
              <p:nvPr/>
            </p:nvSpPr>
            <p:spPr>
              <a:xfrm>
                <a:off x="0" y="-57150"/>
                <a:ext cx="989785" cy="1040887"/>
              </a:xfrm>
              <a:prstGeom prst="rect">
                <a:avLst/>
              </a:prstGeom>
            </p:spPr>
            <p:txBody>
              <a:bodyPr lIns="50800" tIns="50800" rIns="50800" bIns="50800" rtlCol="0" anchor="ctr"/>
              <a:lstStyle/>
              <a:p>
                <a:pPr algn="ctr">
                  <a:lnSpc>
                    <a:spcPts val="2796"/>
                  </a:lnSpc>
                </a:pPr>
                <a:endParaRPr/>
              </a:p>
            </p:txBody>
          </p:sp>
        </p:grpSp>
        <p:sp>
          <p:nvSpPr>
            <p:cNvPr id="32" name="Freeform 32"/>
            <p:cNvSpPr/>
            <p:nvPr/>
          </p:nvSpPr>
          <p:spPr>
            <a:xfrm>
              <a:off x="0" y="0"/>
              <a:ext cx="4424682" cy="1106170"/>
            </a:xfrm>
            <a:custGeom>
              <a:avLst/>
              <a:gdLst/>
              <a:ahLst/>
              <a:cxnLst/>
              <a:rect l="l" t="t" r="r" b="b"/>
              <a:pathLst>
                <a:path w="4424682" h="1106170">
                  <a:moveTo>
                    <a:pt x="0" y="0"/>
                  </a:moveTo>
                  <a:lnTo>
                    <a:pt x="4424682" y="0"/>
                  </a:lnTo>
                  <a:lnTo>
                    <a:pt x="4424682" y="1106170"/>
                  </a:lnTo>
                  <a:lnTo>
                    <a:pt x="0" y="1106170"/>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3" name="TextBox 33"/>
            <p:cNvSpPr txBox="1"/>
            <p:nvPr/>
          </p:nvSpPr>
          <p:spPr>
            <a:xfrm>
              <a:off x="436770" y="335826"/>
              <a:ext cx="3551142" cy="386894"/>
            </a:xfrm>
            <a:prstGeom prst="rect">
              <a:avLst/>
            </a:prstGeom>
          </p:spPr>
          <p:txBody>
            <a:bodyPr lIns="0" tIns="0" rIns="0" bIns="0" rtlCol="0" anchor="t">
              <a:spAutoFit/>
            </a:bodyPr>
            <a:lstStyle/>
            <a:p>
              <a:pPr algn="l">
                <a:lnSpc>
                  <a:spcPts val="2228"/>
                </a:lnSpc>
              </a:pPr>
              <a:r>
                <a:rPr lang="en-US" sz="1714" b="1">
                  <a:solidFill>
                    <a:srgbClr val="000000"/>
                  </a:solidFill>
                  <a:latin typeface="Poppins Bold"/>
                  <a:ea typeface="Poppins Bold"/>
                  <a:cs typeface="Poppins Bold"/>
                  <a:sym typeface="Poppins Bold"/>
                </a:rPr>
                <a:t>Tone Tips:</a:t>
              </a:r>
            </a:p>
          </p:txBody>
        </p:sp>
        <p:sp>
          <p:nvSpPr>
            <p:cNvPr id="34" name="TextBox 34"/>
            <p:cNvSpPr txBox="1"/>
            <p:nvPr/>
          </p:nvSpPr>
          <p:spPr>
            <a:xfrm>
              <a:off x="436770" y="1408467"/>
              <a:ext cx="4578376" cy="3033450"/>
            </a:xfrm>
            <a:prstGeom prst="rect">
              <a:avLst/>
            </a:prstGeom>
          </p:spPr>
          <p:txBody>
            <a:bodyPr lIns="0" tIns="0" rIns="0" bIns="0" rtlCol="0" anchor="t">
              <a:spAutoFit/>
            </a:bodyPr>
            <a:lstStyle/>
            <a:p>
              <a:pPr marL="432889" lvl="1" indent="-216444" algn="l">
                <a:lnSpc>
                  <a:spcPts val="2807"/>
                </a:lnSpc>
                <a:buFont typeface="Arial"/>
                <a:buChar char="•"/>
              </a:pPr>
              <a:r>
                <a:rPr lang="en-US" sz="2005">
                  <a:solidFill>
                    <a:srgbClr val="FFFFFF"/>
                  </a:solidFill>
                  <a:latin typeface="Poppins"/>
                  <a:ea typeface="Poppins"/>
                  <a:cs typeface="Poppins"/>
                  <a:sym typeface="Poppins"/>
                </a:rPr>
                <a:t>Vary your pitch</a:t>
              </a:r>
            </a:p>
            <a:p>
              <a:pPr marL="432889" lvl="1" indent="-216444" algn="l">
                <a:lnSpc>
                  <a:spcPts val="2807"/>
                </a:lnSpc>
                <a:buFont typeface="Arial"/>
                <a:buChar char="•"/>
              </a:pPr>
              <a:r>
                <a:rPr lang="en-US" sz="2005">
                  <a:solidFill>
                    <a:srgbClr val="FFFFFF"/>
                  </a:solidFill>
                  <a:latin typeface="Poppins"/>
                  <a:ea typeface="Poppins"/>
                  <a:cs typeface="Poppins"/>
                  <a:sym typeface="Poppins"/>
                </a:rPr>
                <a:t>Avoid sounding robotic</a:t>
              </a:r>
            </a:p>
            <a:p>
              <a:pPr marL="432889" lvl="1" indent="-216444" algn="l">
                <a:lnSpc>
                  <a:spcPts val="2807"/>
                </a:lnSpc>
                <a:buFont typeface="Arial"/>
                <a:buChar char="•"/>
              </a:pPr>
              <a:r>
                <a:rPr lang="en-US" sz="2005">
                  <a:solidFill>
                    <a:srgbClr val="FFFFFF"/>
                  </a:solidFill>
                  <a:latin typeface="Poppins"/>
                  <a:ea typeface="Poppins"/>
                  <a:cs typeface="Poppins"/>
                  <a:sym typeface="Poppins"/>
                </a:rPr>
                <a:t>Control your pace</a:t>
              </a:r>
            </a:p>
            <a:p>
              <a:pPr marL="432889" lvl="1" indent="-216444" algn="l">
                <a:lnSpc>
                  <a:spcPts val="2807"/>
                </a:lnSpc>
                <a:buFont typeface="Arial"/>
                <a:buChar char="•"/>
              </a:pPr>
              <a:r>
                <a:rPr lang="en-US" sz="2005">
                  <a:solidFill>
                    <a:srgbClr val="FFFFFF"/>
                  </a:solidFill>
                  <a:latin typeface="Poppins"/>
                  <a:ea typeface="Poppins"/>
                  <a:cs typeface="Poppins"/>
                  <a:sym typeface="Poppins"/>
                </a:rPr>
                <a:t>Match energy *</a:t>
              </a:r>
            </a:p>
            <a:p>
              <a:pPr algn="l">
                <a:lnSpc>
                  <a:spcPts val="2807"/>
                </a:lnSpc>
              </a:pPr>
              <a:r>
                <a:rPr lang="en-US" sz="2005">
                  <a:solidFill>
                    <a:srgbClr val="FFFFFF"/>
                  </a:solidFill>
                  <a:latin typeface="Poppins"/>
                  <a:ea typeface="Poppins"/>
                  <a:cs typeface="Poppins"/>
                  <a:sym typeface="Poppins"/>
                </a:rPr>
                <a:t> </a:t>
              </a:r>
            </a:p>
            <a:p>
              <a:pPr algn="l">
                <a:lnSpc>
                  <a:spcPts val="2070"/>
                </a:lnSpc>
              </a:pPr>
              <a:r>
                <a:rPr lang="en-US" sz="1479">
                  <a:solidFill>
                    <a:srgbClr val="FFFFFF"/>
                  </a:solidFill>
                  <a:latin typeface="Poppins"/>
                  <a:ea typeface="Poppins"/>
                  <a:cs typeface="Poppins"/>
                  <a:sym typeface="Poppins"/>
                </a:rPr>
                <a:t>*(Be enthusiastic celbrating a win, calm when addressing a concern)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9844823" y="4672146"/>
            <a:ext cx="9965984" cy="4415793"/>
            <a:chOff x="0" y="0"/>
            <a:chExt cx="2624786" cy="1163007"/>
          </a:xfrm>
        </p:grpSpPr>
        <p:sp>
          <p:nvSpPr>
            <p:cNvPr id="4" name="Freeform 4"/>
            <p:cNvSpPr/>
            <p:nvPr/>
          </p:nvSpPr>
          <p:spPr>
            <a:xfrm>
              <a:off x="0" y="0"/>
              <a:ext cx="2624786" cy="1163007"/>
            </a:xfrm>
            <a:custGeom>
              <a:avLst/>
              <a:gdLst/>
              <a:ahLst/>
              <a:cxnLst/>
              <a:rect l="l" t="t" r="r" b="b"/>
              <a:pathLst>
                <a:path w="2624786" h="1163007">
                  <a:moveTo>
                    <a:pt x="51271" y="0"/>
                  </a:moveTo>
                  <a:lnTo>
                    <a:pt x="2573515" y="0"/>
                  </a:lnTo>
                  <a:cubicBezTo>
                    <a:pt x="2587113" y="0"/>
                    <a:pt x="2600154" y="5402"/>
                    <a:pt x="2609769" y="15017"/>
                  </a:cubicBezTo>
                  <a:cubicBezTo>
                    <a:pt x="2619384" y="24632"/>
                    <a:pt x="2624786" y="37673"/>
                    <a:pt x="2624786" y="51271"/>
                  </a:cubicBezTo>
                  <a:lnTo>
                    <a:pt x="2624786" y="1111736"/>
                  </a:lnTo>
                  <a:cubicBezTo>
                    <a:pt x="2624786" y="1140053"/>
                    <a:pt x="2601831" y="1163007"/>
                    <a:pt x="2573515" y="1163007"/>
                  </a:cubicBezTo>
                  <a:lnTo>
                    <a:pt x="51271" y="1163007"/>
                  </a:lnTo>
                  <a:cubicBezTo>
                    <a:pt x="22955" y="1163007"/>
                    <a:pt x="0" y="1140053"/>
                    <a:pt x="0" y="1111736"/>
                  </a:cubicBezTo>
                  <a:lnTo>
                    <a:pt x="0" y="51271"/>
                  </a:lnTo>
                  <a:cubicBezTo>
                    <a:pt x="0" y="22955"/>
                    <a:pt x="22955" y="0"/>
                    <a:pt x="51271" y="0"/>
                  </a:cubicBezTo>
                  <a:close/>
                </a:path>
              </a:pathLst>
            </a:custGeom>
            <a:solidFill>
              <a:srgbClr val="B90014"/>
            </a:solidFill>
          </p:spPr>
          <p:txBody>
            <a:bodyPr/>
            <a:lstStyle/>
            <a:p>
              <a:endParaRPr lang="en-US"/>
            </a:p>
          </p:txBody>
        </p:sp>
        <p:sp>
          <p:nvSpPr>
            <p:cNvPr id="5" name="TextBox 5"/>
            <p:cNvSpPr txBox="1"/>
            <p:nvPr/>
          </p:nvSpPr>
          <p:spPr>
            <a:xfrm>
              <a:off x="0" y="-57150"/>
              <a:ext cx="2624786" cy="1220157"/>
            </a:xfrm>
            <a:prstGeom prst="rect">
              <a:avLst/>
            </a:prstGeom>
          </p:spPr>
          <p:txBody>
            <a:bodyPr lIns="50800" tIns="50800" rIns="50800" bIns="50800" rtlCol="0" anchor="ctr"/>
            <a:lstStyle/>
            <a:p>
              <a:pPr algn="ctr">
                <a:lnSpc>
                  <a:spcPts val="2796"/>
                </a:lnSpc>
              </a:pPr>
              <a:endParaRPr/>
            </a:p>
          </p:txBody>
        </p:sp>
      </p:grpSp>
      <p:sp>
        <p:nvSpPr>
          <p:cNvPr id="6" name="Freeform 6"/>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2238401" y="8052866"/>
            <a:ext cx="6588976" cy="1218961"/>
          </a:xfrm>
          <a:custGeom>
            <a:avLst/>
            <a:gdLst/>
            <a:ahLst/>
            <a:cxnLst/>
            <a:rect l="l" t="t" r="r" b="b"/>
            <a:pathLst>
              <a:path w="6588976" h="1218961">
                <a:moveTo>
                  <a:pt x="0" y="0"/>
                </a:moveTo>
                <a:lnTo>
                  <a:pt x="6588976" y="0"/>
                </a:lnTo>
                <a:lnTo>
                  <a:pt x="6588976" y="1218961"/>
                </a:lnTo>
                <a:lnTo>
                  <a:pt x="0" y="121896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AutoShape 8"/>
          <p:cNvSpPr/>
          <p:nvPr/>
        </p:nvSpPr>
        <p:spPr>
          <a:xfrm>
            <a:off x="14195535" y="8681397"/>
            <a:ext cx="3063765" cy="0"/>
          </a:xfrm>
          <a:prstGeom prst="line">
            <a:avLst/>
          </a:prstGeom>
          <a:ln w="38100" cap="rnd">
            <a:solidFill>
              <a:srgbClr val="FFFFFF"/>
            </a:solidFill>
            <a:prstDash val="solid"/>
            <a:headEnd type="none" w="sm" len="sm"/>
            <a:tailEnd type="none" w="sm" len="sm"/>
          </a:ln>
        </p:spPr>
        <p:txBody>
          <a:bodyPr/>
          <a:lstStyle/>
          <a:p>
            <a:endParaRPr lang="en-US"/>
          </a:p>
        </p:txBody>
      </p:sp>
      <p:sp>
        <p:nvSpPr>
          <p:cNvPr id="9" name="Freeform 9"/>
          <p:cNvSpPr/>
          <p:nvPr/>
        </p:nvSpPr>
        <p:spPr>
          <a:xfrm>
            <a:off x="-3189517" y="7659661"/>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0" name="Group 10"/>
          <p:cNvGrpSpPr/>
          <p:nvPr/>
        </p:nvGrpSpPr>
        <p:grpSpPr>
          <a:xfrm>
            <a:off x="10929127" y="1324968"/>
            <a:ext cx="6049985" cy="5965105"/>
            <a:chOff x="0" y="0"/>
            <a:chExt cx="11293617" cy="11135170"/>
          </a:xfrm>
        </p:grpSpPr>
        <p:sp>
          <p:nvSpPr>
            <p:cNvPr id="11" name="Freeform 11"/>
            <p:cNvSpPr/>
            <p:nvPr/>
          </p:nvSpPr>
          <p:spPr>
            <a:xfrm>
              <a:off x="0" y="0"/>
              <a:ext cx="11293618" cy="11135170"/>
            </a:xfrm>
            <a:custGeom>
              <a:avLst/>
              <a:gdLst/>
              <a:ahLst/>
              <a:cxnLst/>
              <a:rect l="l" t="t" r="r" b="b"/>
              <a:pathLst>
                <a:path w="11293618" h="11135170">
                  <a:moveTo>
                    <a:pt x="127966" y="0"/>
                  </a:moveTo>
                  <a:lnTo>
                    <a:pt x="11165652" y="0"/>
                  </a:lnTo>
                  <a:cubicBezTo>
                    <a:pt x="11199590" y="0"/>
                    <a:pt x="11232139" y="13482"/>
                    <a:pt x="11256137" y="37480"/>
                  </a:cubicBezTo>
                  <a:cubicBezTo>
                    <a:pt x="11280136" y="61479"/>
                    <a:pt x="11293618" y="94027"/>
                    <a:pt x="11293618" y="127966"/>
                  </a:cubicBezTo>
                  <a:lnTo>
                    <a:pt x="11293618" y="11007204"/>
                  </a:lnTo>
                  <a:cubicBezTo>
                    <a:pt x="11293618" y="11041142"/>
                    <a:pt x="11280136" y="11073692"/>
                    <a:pt x="11256137" y="11097689"/>
                  </a:cubicBezTo>
                  <a:cubicBezTo>
                    <a:pt x="11232139" y="11121688"/>
                    <a:pt x="11199590" y="11135170"/>
                    <a:pt x="11165652" y="11135170"/>
                  </a:cubicBezTo>
                  <a:lnTo>
                    <a:pt x="127966" y="11135170"/>
                  </a:lnTo>
                  <a:cubicBezTo>
                    <a:pt x="94027" y="11135170"/>
                    <a:pt x="61479" y="11121688"/>
                    <a:pt x="37480" y="11097689"/>
                  </a:cubicBezTo>
                  <a:cubicBezTo>
                    <a:pt x="13482" y="11073692"/>
                    <a:pt x="0" y="11041142"/>
                    <a:pt x="0" y="11007204"/>
                  </a:cubicBezTo>
                  <a:lnTo>
                    <a:pt x="0" y="127966"/>
                  </a:lnTo>
                  <a:cubicBezTo>
                    <a:pt x="0" y="94027"/>
                    <a:pt x="13482" y="61479"/>
                    <a:pt x="37480" y="37480"/>
                  </a:cubicBezTo>
                  <a:cubicBezTo>
                    <a:pt x="61479" y="13482"/>
                    <a:pt x="94027" y="0"/>
                    <a:pt x="127966" y="0"/>
                  </a:cubicBezTo>
                  <a:close/>
                </a:path>
              </a:pathLst>
            </a:custGeom>
            <a:blipFill>
              <a:blip r:embed="rId6"/>
              <a:stretch>
                <a:fillRect l="-66090" t="-8470" b="-3832"/>
              </a:stretch>
            </a:blipFill>
          </p:spPr>
          <p:txBody>
            <a:bodyPr/>
            <a:lstStyle/>
            <a:p>
              <a:endParaRPr lang="en-US"/>
            </a:p>
          </p:txBody>
        </p:sp>
      </p:grpSp>
      <p:sp>
        <p:nvSpPr>
          <p:cNvPr id="12" name="Freeform 12"/>
          <p:cNvSpPr/>
          <p:nvPr/>
        </p:nvSpPr>
        <p:spPr>
          <a:xfrm rot="8100000">
            <a:off x="4202028" y="-474280"/>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7">
              <a:alphaModFix amt="34000"/>
            </a:blip>
            <a:stretch>
              <a:fillRect/>
            </a:stretch>
          </a:blipFill>
        </p:spPr>
        <p:txBody>
          <a:bodyPr/>
          <a:lstStyle/>
          <a:p>
            <a:endParaRPr lang="en-US"/>
          </a:p>
        </p:txBody>
      </p:sp>
      <p:sp>
        <p:nvSpPr>
          <p:cNvPr id="13" name="Freeform 13"/>
          <p:cNvSpPr/>
          <p:nvPr/>
        </p:nvSpPr>
        <p:spPr>
          <a:xfrm>
            <a:off x="7952365" y="1735101"/>
            <a:ext cx="5112640" cy="894712"/>
          </a:xfrm>
          <a:custGeom>
            <a:avLst/>
            <a:gdLst/>
            <a:ahLst/>
            <a:cxnLst/>
            <a:rect l="l" t="t" r="r" b="b"/>
            <a:pathLst>
              <a:path w="5112640" h="894712">
                <a:moveTo>
                  <a:pt x="0" y="0"/>
                </a:moveTo>
                <a:lnTo>
                  <a:pt x="5112639" y="0"/>
                </a:lnTo>
                <a:lnTo>
                  <a:pt x="5112639" y="894712"/>
                </a:lnTo>
                <a:lnTo>
                  <a:pt x="0" y="89471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4" name="Freeform 14"/>
          <p:cNvSpPr/>
          <p:nvPr/>
        </p:nvSpPr>
        <p:spPr>
          <a:xfrm>
            <a:off x="7926766" y="3074303"/>
            <a:ext cx="5112640" cy="894712"/>
          </a:xfrm>
          <a:custGeom>
            <a:avLst/>
            <a:gdLst/>
            <a:ahLst/>
            <a:cxnLst/>
            <a:rect l="l" t="t" r="r" b="b"/>
            <a:pathLst>
              <a:path w="5112640" h="894712">
                <a:moveTo>
                  <a:pt x="0" y="0"/>
                </a:moveTo>
                <a:lnTo>
                  <a:pt x="5112639" y="0"/>
                </a:lnTo>
                <a:lnTo>
                  <a:pt x="5112639" y="894712"/>
                </a:lnTo>
                <a:lnTo>
                  <a:pt x="0" y="89471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Freeform 15"/>
          <p:cNvSpPr/>
          <p:nvPr/>
        </p:nvSpPr>
        <p:spPr>
          <a:xfrm>
            <a:off x="8539711" y="1423444"/>
            <a:ext cx="934436" cy="934436"/>
          </a:xfrm>
          <a:custGeom>
            <a:avLst/>
            <a:gdLst/>
            <a:ahLst/>
            <a:cxnLst/>
            <a:rect l="l" t="t" r="r" b="b"/>
            <a:pathLst>
              <a:path w="934436" h="934436">
                <a:moveTo>
                  <a:pt x="0" y="0"/>
                </a:moveTo>
                <a:lnTo>
                  <a:pt x="934435" y="0"/>
                </a:lnTo>
                <a:lnTo>
                  <a:pt x="934435" y="934436"/>
                </a:lnTo>
                <a:lnTo>
                  <a:pt x="0" y="93443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6" name="Freeform 16"/>
          <p:cNvSpPr/>
          <p:nvPr/>
        </p:nvSpPr>
        <p:spPr>
          <a:xfrm>
            <a:off x="8514112" y="2762646"/>
            <a:ext cx="934436" cy="934436"/>
          </a:xfrm>
          <a:custGeom>
            <a:avLst/>
            <a:gdLst/>
            <a:ahLst/>
            <a:cxnLst/>
            <a:rect l="l" t="t" r="r" b="b"/>
            <a:pathLst>
              <a:path w="934436" h="934436">
                <a:moveTo>
                  <a:pt x="0" y="0"/>
                </a:moveTo>
                <a:lnTo>
                  <a:pt x="934435" y="0"/>
                </a:lnTo>
                <a:lnTo>
                  <a:pt x="934435" y="934436"/>
                </a:lnTo>
                <a:lnTo>
                  <a:pt x="0" y="93443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7" name="Group 17"/>
          <p:cNvGrpSpPr/>
          <p:nvPr/>
        </p:nvGrpSpPr>
        <p:grpSpPr>
          <a:xfrm>
            <a:off x="9566172" y="1932540"/>
            <a:ext cx="4138576" cy="697272"/>
            <a:chOff x="0" y="0"/>
            <a:chExt cx="2902304" cy="488984"/>
          </a:xfrm>
        </p:grpSpPr>
        <p:sp>
          <p:nvSpPr>
            <p:cNvPr id="18" name="Freeform 18"/>
            <p:cNvSpPr/>
            <p:nvPr/>
          </p:nvSpPr>
          <p:spPr>
            <a:xfrm>
              <a:off x="0" y="0"/>
              <a:ext cx="2902304" cy="488984"/>
            </a:xfrm>
            <a:custGeom>
              <a:avLst/>
              <a:gdLst/>
              <a:ahLst/>
              <a:cxnLst/>
              <a:rect l="l" t="t" r="r" b="b"/>
              <a:pathLst>
                <a:path w="2902304" h="488984">
                  <a:moveTo>
                    <a:pt x="203200" y="0"/>
                  </a:moveTo>
                  <a:lnTo>
                    <a:pt x="2902304" y="0"/>
                  </a:lnTo>
                  <a:lnTo>
                    <a:pt x="2699104" y="488984"/>
                  </a:lnTo>
                  <a:lnTo>
                    <a:pt x="0" y="488984"/>
                  </a:lnTo>
                  <a:lnTo>
                    <a:pt x="203200" y="0"/>
                  </a:lnTo>
                  <a:close/>
                </a:path>
              </a:pathLst>
            </a:custGeom>
            <a:solidFill>
              <a:srgbClr val="FFFFFF"/>
            </a:solidFill>
          </p:spPr>
          <p:txBody>
            <a:bodyPr/>
            <a:lstStyle/>
            <a:p>
              <a:endParaRPr lang="en-US"/>
            </a:p>
          </p:txBody>
        </p:sp>
        <p:sp>
          <p:nvSpPr>
            <p:cNvPr id="19" name="TextBox 19"/>
            <p:cNvSpPr txBox="1"/>
            <p:nvPr/>
          </p:nvSpPr>
          <p:spPr>
            <a:xfrm>
              <a:off x="101600" y="-57150"/>
              <a:ext cx="2699104" cy="546134"/>
            </a:xfrm>
            <a:prstGeom prst="rect">
              <a:avLst/>
            </a:prstGeom>
          </p:spPr>
          <p:txBody>
            <a:bodyPr lIns="50800" tIns="50800" rIns="50800" bIns="50800" rtlCol="0" anchor="ctr"/>
            <a:lstStyle/>
            <a:p>
              <a:pPr algn="ctr">
                <a:lnSpc>
                  <a:spcPts val="2796"/>
                </a:lnSpc>
              </a:pPr>
              <a:endParaRPr/>
            </a:p>
          </p:txBody>
        </p:sp>
      </p:grpSp>
      <p:grpSp>
        <p:nvGrpSpPr>
          <p:cNvPr id="20" name="Group 20"/>
          <p:cNvGrpSpPr/>
          <p:nvPr/>
        </p:nvGrpSpPr>
        <p:grpSpPr>
          <a:xfrm>
            <a:off x="9540573" y="3271742"/>
            <a:ext cx="4138576" cy="697272"/>
            <a:chOff x="0" y="0"/>
            <a:chExt cx="2902304" cy="488984"/>
          </a:xfrm>
        </p:grpSpPr>
        <p:sp>
          <p:nvSpPr>
            <p:cNvPr id="21" name="Freeform 21"/>
            <p:cNvSpPr/>
            <p:nvPr/>
          </p:nvSpPr>
          <p:spPr>
            <a:xfrm>
              <a:off x="0" y="0"/>
              <a:ext cx="2902304" cy="488984"/>
            </a:xfrm>
            <a:custGeom>
              <a:avLst/>
              <a:gdLst/>
              <a:ahLst/>
              <a:cxnLst/>
              <a:rect l="l" t="t" r="r" b="b"/>
              <a:pathLst>
                <a:path w="2902304" h="488984">
                  <a:moveTo>
                    <a:pt x="203200" y="0"/>
                  </a:moveTo>
                  <a:lnTo>
                    <a:pt x="2902304" y="0"/>
                  </a:lnTo>
                  <a:lnTo>
                    <a:pt x="2699104" y="488984"/>
                  </a:lnTo>
                  <a:lnTo>
                    <a:pt x="0" y="488984"/>
                  </a:lnTo>
                  <a:lnTo>
                    <a:pt x="203200" y="0"/>
                  </a:lnTo>
                  <a:close/>
                </a:path>
              </a:pathLst>
            </a:custGeom>
            <a:solidFill>
              <a:srgbClr val="FFFFFF"/>
            </a:solidFill>
          </p:spPr>
          <p:txBody>
            <a:bodyPr/>
            <a:lstStyle/>
            <a:p>
              <a:endParaRPr lang="en-US"/>
            </a:p>
          </p:txBody>
        </p:sp>
        <p:sp>
          <p:nvSpPr>
            <p:cNvPr id="22" name="TextBox 22"/>
            <p:cNvSpPr txBox="1"/>
            <p:nvPr/>
          </p:nvSpPr>
          <p:spPr>
            <a:xfrm>
              <a:off x="101600" y="-57150"/>
              <a:ext cx="2699104" cy="546134"/>
            </a:xfrm>
            <a:prstGeom prst="rect">
              <a:avLst/>
            </a:prstGeom>
          </p:spPr>
          <p:txBody>
            <a:bodyPr lIns="50800" tIns="50800" rIns="50800" bIns="50800" rtlCol="0" anchor="ctr"/>
            <a:lstStyle/>
            <a:p>
              <a:pPr algn="ctr">
                <a:lnSpc>
                  <a:spcPts val="2796"/>
                </a:lnSpc>
              </a:pPr>
              <a:endParaRPr/>
            </a:p>
          </p:txBody>
        </p:sp>
      </p:grpSp>
      <p:sp>
        <p:nvSpPr>
          <p:cNvPr id="23" name="Freeform 23"/>
          <p:cNvSpPr/>
          <p:nvPr/>
        </p:nvSpPr>
        <p:spPr>
          <a:xfrm>
            <a:off x="8642361" y="1526094"/>
            <a:ext cx="729135" cy="729135"/>
          </a:xfrm>
          <a:custGeom>
            <a:avLst/>
            <a:gdLst/>
            <a:ahLst/>
            <a:cxnLst/>
            <a:rect l="l" t="t" r="r" b="b"/>
            <a:pathLst>
              <a:path w="729135" h="729135">
                <a:moveTo>
                  <a:pt x="0" y="0"/>
                </a:moveTo>
                <a:lnTo>
                  <a:pt x="729135" y="0"/>
                </a:lnTo>
                <a:lnTo>
                  <a:pt x="729135" y="729135"/>
                </a:lnTo>
                <a:lnTo>
                  <a:pt x="0" y="72913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4" name="Freeform 24"/>
          <p:cNvSpPr/>
          <p:nvPr/>
        </p:nvSpPr>
        <p:spPr>
          <a:xfrm>
            <a:off x="8616762" y="2865296"/>
            <a:ext cx="729135" cy="729135"/>
          </a:xfrm>
          <a:custGeom>
            <a:avLst/>
            <a:gdLst/>
            <a:ahLst/>
            <a:cxnLst/>
            <a:rect l="l" t="t" r="r" b="b"/>
            <a:pathLst>
              <a:path w="729135" h="729135">
                <a:moveTo>
                  <a:pt x="0" y="0"/>
                </a:moveTo>
                <a:lnTo>
                  <a:pt x="729135" y="0"/>
                </a:lnTo>
                <a:lnTo>
                  <a:pt x="729135" y="729135"/>
                </a:lnTo>
                <a:lnTo>
                  <a:pt x="0" y="72913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5" name="Freeform 25"/>
          <p:cNvSpPr/>
          <p:nvPr/>
        </p:nvSpPr>
        <p:spPr>
          <a:xfrm>
            <a:off x="1028700" y="2629813"/>
            <a:ext cx="6618379" cy="4368130"/>
          </a:xfrm>
          <a:custGeom>
            <a:avLst/>
            <a:gdLst/>
            <a:ahLst/>
            <a:cxnLst/>
            <a:rect l="l" t="t" r="r" b="b"/>
            <a:pathLst>
              <a:path w="6618379" h="4368130">
                <a:moveTo>
                  <a:pt x="0" y="0"/>
                </a:moveTo>
                <a:lnTo>
                  <a:pt x="6618379" y="0"/>
                </a:lnTo>
                <a:lnTo>
                  <a:pt x="6618379" y="4368130"/>
                </a:lnTo>
                <a:lnTo>
                  <a:pt x="0" y="4368130"/>
                </a:lnTo>
                <a:lnTo>
                  <a:pt x="0" y="0"/>
                </a:lnTo>
                <a:close/>
              </a:path>
            </a:pathLst>
          </a:custGeom>
          <a:blipFill>
            <a:blip r:embed="rId11"/>
            <a:stretch>
              <a:fillRect/>
            </a:stretch>
          </a:blipFill>
        </p:spPr>
        <p:txBody>
          <a:bodyPr/>
          <a:lstStyle/>
          <a:p>
            <a:endParaRPr lang="en-US"/>
          </a:p>
        </p:txBody>
      </p:sp>
      <p:sp>
        <p:nvSpPr>
          <p:cNvPr id="26" name="TextBox 26"/>
          <p:cNvSpPr txBox="1"/>
          <p:nvPr/>
        </p:nvSpPr>
        <p:spPr>
          <a:xfrm>
            <a:off x="782092" y="7536632"/>
            <a:ext cx="7834670" cy="817225"/>
          </a:xfrm>
          <a:prstGeom prst="rect">
            <a:avLst/>
          </a:prstGeom>
        </p:spPr>
        <p:txBody>
          <a:bodyPr lIns="0" tIns="0" rIns="0" bIns="0" rtlCol="0" anchor="t">
            <a:spAutoFit/>
          </a:bodyPr>
          <a:lstStyle/>
          <a:p>
            <a:pPr algn="just">
              <a:lnSpc>
                <a:spcPts val="3256"/>
              </a:lnSpc>
            </a:pPr>
            <a:r>
              <a:rPr lang="en-US" sz="2325" dirty="0">
                <a:solidFill>
                  <a:srgbClr val="000000"/>
                </a:solidFill>
                <a:latin typeface="Poppins"/>
                <a:ea typeface="Poppins"/>
                <a:cs typeface="Poppins"/>
                <a:sym typeface="Poppins"/>
              </a:rPr>
              <a:t>Debrief Question:</a:t>
            </a:r>
          </a:p>
          <a:p>
            <a:pPr algn="just">
              <a:lnSpc>
                <a:spcPts val="3256"/>
              </a:lnSpc>
            </a:pPr>
            <a:r>
              <a:rPr lang="en-US" sz="2325" dirty="0">
                <a:solidFill>
                  <a:srgbClr val="000000"/>
                </a:solidFill>
                <a:latin typeface="Poppins"/>
                <a:ea typeface="Poppins"/>
                <a:cs typeface="Poppins"/>
                <a:sym typeface="Poppins"/>
              </a:rPr>
              <a:t>Which delivery built the most trust, and why?</a:t>
            </a:r>
          </a:p>
        </p:txBody>
      </p:sp>
      <p:sp>
        <p:nvSpPr>
          <p:cNvPr id="27" name="TextBox 27"/>
          <p:cNvSpPr txBox="1"/>
          <p:nvPr/>
        </p:nvSpPr>
        <p:spPr>
          <a:xfrm>
            <a:off x="1346113" y="1052002"/>
            <a:ext cx="4853044" cy="498281"/>
          </a:xfrm>
          <a:prstGeom prst="rect">
            <a:avLst/>
          </a:prstGeom>
        </p:spPr>
        <p:txBody>
          <a:bodyPr lIns="0" tIns="0" rIns="0" bIns="0" rtlCol="0" anchor="t">
            <a:spAutoFit/>
          </a:bodyPr>
          <a:lstStyle/>
          <a:p>
            <a:pPr algn="l">
              <a:lnSpc>
                <a:spcPts val="3840"/>
              </a:lnSpc>
            </a:pPr>
            <a:r>
              <a:rPr lang="en-US" sz="3282" b="1">
                <a:solidFill>
                  <a:srgbClr val="000000"/>
                </a:solidFill>
                <a:latin typeface="Open Sauce Bold"/>
                <a:ea typeface="Open Sauce Bold"/>
                <a:cs typeface="Open Sauce Bold"/>
                <a:sym typeface="Open Sauce Bold"/>
              </a:rPr>
              <a:t>Tone Challenge</a:t>
            </a:r>
          </a:p>
        </p:txBody>
      </p:sp>
      <p:sp>
        <p:nvSpPr>
          <p:cNvPr id="28" name="TextBox 28"/>
          <p:cNvSpPr txBox="1"/>
          <p:nvPr/>
        </p:nvSpPr>
        <p:spPr>
          <a:xfrm>
            <a:off x="9977463" y="2071246"/>
            <a:ext cx="3288760" cy="336845"/>
          </a:xfrm>
          <a:prstGeom prst="rect">
            <a:avLst/>
          </a:prstGeom>
        </p:spPr>
        <p:txBody>
          <a:bodyPr lIns="0" tIns="0" rIns="0" bIns="0" rtlCol="0" anchor="t">
            <a:spAutoFit/>
          </a:bodyPr>
          <a:lstStyle/>
          <a:p>
            <a:pPr algn="l">
              <a:lnSpc>
                <a:spcPts val="2573"/>
              </a:lnSpc>
            </a:pPr>
            <a:r>
              <a:rPr lang="en-US" sz="1979" b="1">
                <a:solidFill>
                  <a:srgbClr val="000000"/>
                </a:solidFill>
                <a:latin typeface="Poppins Bold"/>
                <a:ea typeface="Poppins Bold"/>
                <a:cs typeface="Poppins Bold"/>
                <a:sym typeface="Poppins Bold"/>
              </a:rPr>
              <a:t>Personalized Interactions</a:t>
            </a:r>
          </a:p>
        </p:txBody>
      </p:sp>
      <p:sp>
        <p:nvSpPr>
          <p:cNvPr id="29" name="TextBox 29"/>
          <p:cNvSpPr txBox="1"/>
          <p:nvPr/>
        </p:nvSpPr>
        <p:spPr>
          <a:xfrm>
            <a:off x="9951864" y="3410448"/>
            <a:ext cx="3440529" cy="336845"/>
          </a:xfrm>
          <a:prstGeom prst="rect">
            <a:avLst/>
          </a:prstGeom>
        </p:spPr>
        <p:txBody>
          <a:bodyPr lIns="0" tIns="0" rIns="0" bIns="0" rtlCol="0" anchor="t">
            <a:spAutoFit/>
          </a:bodyPr>
          <a:lstStyle/>
          <a:p>
            <a:pPr algn="l">
              <a:lnSpc>
                <a:spcPts val="2573"/>
              </a:lnSpc>
            </a:pPr>
            <a:r>
              <a:rPr lang="en-US" sz="1979" b="1">
                <a:solidFill>
                  <a:srgbClr val="000000"/>
                </a:solidFill>
                <a:latin typeface="Poppins Bold"/>
                <a:ea typeface="Poppins Bold"/>
                <a:cs typeface="Poppins Bold"/>
                <a:sym typeface="Poppins Bold"/>
              </a:rPr>
              <a:t>Consistent Service Quality</a:t>
            </a:r>
          </a:p>
        </p:txBody>
      </p:sp>
      <p:sp>
        <p:nvSpPr>
          <p:cNvPr id="30" name="TextBox 30"/>
          <p:cNvSpPr txBox="1"/>
          <p:nvPr/>
        </p:nvSpPr>
        <p:spPr>
          <a:xfrm>
            <a:off x="1074198" y="1582405"/>
            <a:ext cx="7015013" cy="342335"/>
          </a:xfrm>
          <a:prstGeom prst="rect">
            <a:avLst/>
          </a:prstGeom>
        </p:spPr>
        <p:txBody>
          <a:bodyPr lIns="0" tIns="0" rIns="0" bIns="0" rtlCol="0" anchor="t">
            <a:spAutoFit/>
          </a:bodyPr>
          <a:lstStyle/>
          <a:p>
            <a:pPr algn="ctr">
              <a:lnSpc>
                <a:spcPts val="2656"/>
              </a:lnSpc>
              <a:spcBef>
                <a:spcPct val="0"/>
              </a:spcBef>
            </a:pPr>
            <a:r>
              <a:rPr lang="en-US" sz="1897">
                <a:solidFill>
                  <a:srgbClr val="000000"/>
                </a:solidFill>
                <a:latin typeface="Poppins"/>
                <a:ea typeface="Poppins"/>
                <a:cs typeface="Poppins"/>
                <a:sym typeface="Poppins"/>
              </a:rPr>
              <a:t>Same line. Three ways. Hear the difference tone makes.</a:t>
            </a:r>
          </a:p>
        </p:txBody>
      </p:sp>
      <p:sp>
        <p:nvSpPr>
          <p:cNvPr id="31" name="TextBox 31"/>
          <p:cNvSpPr txBox="1"/>
          <p:nvPr/>
        </p:nvSpPr>
        <p:spPr>
          <a:xfrm>
            <a:off x="1132671" y="2716234"/>
            <a:ext cx="6394044" cy="2244964"/>
          </a:xfrm>
          <a:prstGeom prst="rect">
            <a:avLst/>
          </a:prstGeom>
        </p:spPr>
        <p:txBody>
          <a:bodyPr lIns="0" tIns="0" rIns="0" bIns="0" rtlCol="0" anchor="t">
            <a:spAutoFit/>
          </a:bodyPr>
          <a:lstStyle/>
          <a:p>
            <a:pPr algn="l">
              <a:lnSpc>
                <a:spcPts val="3731"/>
              </a:lnSpc>
            </a:pPr>
            <a:r>
              <a:rPr lang="en-US" sz="2665" b="1">
                <a:solidFill>
                  <a:srgbClr val="000000"/>
                </a:solidFill>
                <a:latin typeface="Poppins Bold"/>
                <a:ea typeface="Poppins Bold"/>
                <a:cs typeface="Poppins Bold"/>
                <a:sym typeface="Poppins Bold"/>
              </a:rPr>
              <a:t>Your Phrase:</a:t>
            </a:r>
          </a:p>
          <a:p>
            <a:pPr algn="l">
              <a:lnSpc>
                <a:spcPts val="3731"/>
              </a:lnSpc>
            </a:pPr>
            <a:endParaRPr lang="en-US" sz="2665" b="1">
              <a:solidFill>
                <a:srgbClr val="000000"/>
              </a:solidFill>
              <a:latin typeface="Poppins Bold"/>
              <a:ea typeface="Poppins Bold"/>
              <a:cs typeface="Poppins Bold"/>
              <a:sym typeface="Poppins Bold"/>
            </a:endParaRPr>
          </a:p>
          <a:p>
            <a:pPr algn="l">
              <a:lnSpc>
                <a:spcPts val="3731"/>
              </a:lnSpc>
            </a:pPr>
            <a:r>
              <a:rPr lang="en-US" sz="2665" b="1">
                <a:solidFill>
                  <a:srgbClr val="000000"/>
                </a:solidFill>
                <a:latin typeface="Poppins Bold"/>
                <a:ea typeface="Poppins Bold"/>
                <a:cs typeface="Poppins Bold"/>
                <a:sym typeface="Poppins Bold"/>
              </a:rPr>
              <a:t>“I understand your frustration, and I’m here to help.”</a:t>
            </a:r>
          </a:p>
          <a:p>
            <a:pPr algn="l">
              <a:lnSpc>
                <a:spcPts val="2891"/>
              </a:lnSpc>
              <a:spcBef>
                <a:spcPct val="0"/>
              </a:spcBef>
            </a:pPr>
            <a:endParaRPr lang="en-US" sz="2665" b="1">
              <a:solidFill>
                <a:srgbClr val="000000"/>
              </a:solidFill>
              <a:latin typeface="Poppins Bold"/>
              <a:ea typeface="Poppins Bold"/>
              <a:cs typeface="Poppins Bold"/>
              <a:sym typeface="Poppins Bold"/>
            </a:endParaRPr>
          </a:p>
        </p:txBody>
      </p:sp>
      <p:sp>
        <p:nvSpPr>
          <p:cNvPr id="32" name="TextBox 32"/>
          <p:cNvSpPr txBox="1"/>
          <p:nvPr/>
        </p:nvSpPr>
        <p:spPr>
          <a:xfrm>
            <a:off x="1318593" y="4756728"/>
            <a:ext cx="6038593" cy="2064743"/>
          </a:xfrm>
          <a:prstGeom prst="rect">
            <a:avLst/>
          </a:prstGeom>
        </p:spPr>
        <p:txBody>
          <a:bodyPr lIns="0" tIns="0" rIns="0" bIns="0" rtlCol="0" anchor="t">
            <a:spAutoFit/>
          </a:bodyPr>
          <a:lstStyle/>
          <a:p>
            <a:pPr algn="just">
              <a:lnSpc>
                <a:spcPts val="2745"/>
              </a:lnSpc>
            </a:pPr>
            <a:r>
              <a:rPr lang="en-US" sz="1960" b="1">
                <a:solidFill>
                  <a:srgbClr val="000000"/>
                </a:solidFill>
                <a:latin typeface="Poppins Bold"/>
                <a:ea typeface="Poppins Bold"/>
                <a:cs typeface="Poppins Bold"/>
                <a:sym typeface="Poppins Bold"/>
              </a:rPr>
              <a:t>Using the given phrase, take turns and say it three of the following ways:</a:t>
            </a:r>
          </a:p>
          <a:p>
            <a:pPr algn="just">
              <a:lnSpc>
                <a:spcPts val="2745"/>
              </a:lnSpc>
            </a:pPr>
            <a:endParaRPr lang="en-US" sz="1960" b="1">
              <a:solidFill>
                <a:srgbClr val="000000"/>
              </a:solidFill>
              <a:latin typeface="Poppins Bold"/>
              <a:ea typeface="Poppins Bold"/>
              <a:cs typeface="Poppins Bold"/>
              <a:sym typeface="Poppins Bold"/>
            </a:endParaRPr>
          </a:p>
          <a:p>
            <a:pPr algn="just">
              <a:lnSpc>
                <a:spcPts val="2745"/>
              </a:lnSpc>
            </a:pPr>
            <a:r>
              <a:rPr lang="en-US" sz="1960">
                <a:solidFill>
                  <a:srgbClr val="000000"/>
                </a:solidFill>
                <a:latin typeface="Poppins"/>
                <a:ea typeface="Poppins"/>
                <a:cs typeface="Poppins"/>
                <a:sym typeface="Poppins"/>
              </a:rPr>
              <a:t>-Flat and Robotic</a:t>
            </a:r>
          </a:p>
          <a:p>
            <a:pPr algn="just">
              <a:lnSpc>
                <a:spcPts val="2745"/>
              </a:lnSpc>
            </a:pPr>
            <a:r>
              <a:rPr lang="en-US" sz="1960">
                <a:solidFill>
                  <a:srgbClr val="000000"/>
                </a:solidFill>
                <a:latin typeface="Poppins"/>
                <a:ea typeface="Poppins"/>
                <a:cs typeface="Poppins"/>
                <a:sym typeface="Poppins"/>
              </a:rPr>
              <a:t>-Over the top, Enthusiastic</a:t>
            </a:r>
          </a:p>
          <a:p>
            <a:pPr algn="just">
              <a:lnSpc>
                <a:spcPts val="2745"/>
              </a:lnSpc>
            </a:pPr>
            <a:r>
              <a:rPr lang="en-US" sz="1960">
                <a:solidFill>
                  <a:srgbClr val="000000"/>
                </a:solidFill>
                <a:latin typeface="Poppins"/>
                <a:ea typeface="Poppins"/>
                <a:cs typeface="Poppins"/>
                <a:sym typeface="Poppins"/>
              </a:rPr>
              <a:t>-Warm &amp; Confident (The real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3392393" y="185819"/>
            <a:ext cx="6217350" cy="3598868"/>
            <a:chOff x="0" y="0"/>
            <a:chExt cx="18184824" cy="10526153"/>
          </a:xfrm>
        </p:grpSpPr>
        <p:sp>
          <p:nvSpPr>
            <p:cNvPr id="4" name="Freeform 4"/>
            <p:cNvSpPr/>
            <p:nvPr/>
          </p:nvSpPr>
          <p:spPr>
            <a:xfrm>
              <a:off x="0" y="0"/>
              <a:ext cx="18184823" cy="10526153"/>
            </a:xfrm>
            <a:custGeom>
              <a:avLst/>
              <a:gdLst/>
              <a:ahLst/>
              <a:cxnLst/>
              <a:rect l="l" t="t" r="r" b="b"/>
              <a:pathLst>
                <a:path w="18184823" h="10526153">
                  <a:moveTo>
                    <a:pt x="124521" y="0"/>
                  </a:moveTo>
                  <a:lnTo>
                    <a:pt x="18060302" y="0"/>
                  </a:lnTo>
                  <a:cubicBezTo>
                    <a:pt x="18129073" y="0"/>
                    <a:pt x="18184823" y="55750"/>
                    <a:pt x="18184823" y="124521"/>
                  </a:cubicBezTo>
                  <a:lnTo>
                    <a:pt x="18184823" y="10401632"/>
                  </a:lnTo>
                  <a:cubicBezTo>
                    <a:pt x="18184823" y="10434657"/>
                    <a:pt x="18171705" y="10466329"/>
                    <a:pt x="18148353" y="10489681"/>
                  </a:cubicBezTo>
                  <a:cubicBezTo>
                    <a:pt x="18124999" y="10513033"/>
                    <a:pt x="18093327" y="10526153"/>
                    <a:pt x="18060302" y="10526153"/>
                  </a:cubicBezTo>
                  <a:lnTo>
                    <a:pt x="124521" y="10526153"/>
                  </a:lnTo>
                  <a:cubicBezTo>
                    <a:pt x="55750" y="10526153"/>
                    <a:pt x="0" y="10470403"/>
                    <a:pt x="0" y="10401632"/>
                  </a:cubicBezTo>
                  <a:lnTo>
                    <a:pt x="0" y="124521"/>
                  </a:lnTo>
                  <a:cubicBezTo>
                    <a:pt x="0" y="91496"/>
                    <a:pt x="13119" y="59824"/>
                    <a:pt x="36471" y="36471"/>
                  </a:cubicBezTo>
                  <a:cubicBezTo>
                    <a:pt x="59824" y="13119"/>
                    <a:pt x="91496" y="0"/>
                    <a:pt x="124521" y="0"/>
                  </a:cubicBezTo>
                  <a:close/>
                </a:path>
              </a:pathLst>
            </a:custGeom>
            <a:blipFill>
              <a:blip r:embed="rId3"/>
              <a:stretch>
                <a:fillRect t="-43610" b="-116176"/>
              </a:stretch>
            </a:blipFill>
          </p:spPr>
          <p:txBody>
            <a:bodyPr/>
            <a:lstStyle/>
            <a:p>
              <a:endParaRPr lang="en-US"/>
            </a:p>
          </p:txBody>
        </p:sp>
      </p:grpSp>
      <p:grpSp>
        <p:nvGrpSpPr>
          <p:cNvPr id="5" name="Group 5"/>
          <p:cNvGrpSpPr/>
          <p:nvPr/>
        </p:nvGrpSpPr>
        <p:grpSpPr>
          <a:xfrm>
            <a:off x="-731518" y="3574933"/>
            <a:ext cx="19233745" cy="4695981"/>
            <a:chOff x="0" y="0"/>
            <a:chExt cx="5065678" cy="1236802"/>
          </a:xfrm>
        </p:grpSpPr>
        <p:sp>
          <p:nvSpPr>
            <p:cNvPr id="6" name="Freeform 6"/>
            <p:cNvSpPr/>
            <p:nvPr/>
          </p:nvSpPr>
          <p:spPr>
            <a:xfrm>
              <a:off x="0" y="0"/>
              <a:ext cx="5065678" cy="1236802"/>
            </a:xfrm>
            <a:custGeom>
              <a:avLst/>
              <a:gdLst/>
              <a:ahLst/>
              <a:cxnLst/>
              <a:rect l="l" t="t" r="r" b="b"/>
              <a:pathLst>
                <a:path w="5065678" h="1236802">
                  <a:moveTo>
                    <a:pt x="26566" y="0"/>
                  </a:moveTo>
                  <a:lnTo>
                    <a:pt x="5039112" y="0"/>
                  </a:lnTo>
                  <a:cubicBezTo>
                    <a:pt x="5046157" y="0"/>
                    <a:pt x="5052915" y="2799"/>
                    <a:pt x="5057897" y="7781"/>
                  </a:cubicBezTo>
                  <a:cubicBezTo>
                    <a:pt x="5062879" y="12763"/>
                    <a:pt x="5065678" y="19520"/>
                    <a:pt x="5065678" y="26566"/>
                  </a:cubicBezTo>
                  <a:lnTo>
                    <a:pt x="5065678" y="1210236"/>
                  </a:lnTo>
                  <a:cubicBezTo>
                    <a:pt x="5065678" y="1217281"/>
                    <a:pt x="5062879" y="1224038"/>
                    <a:pt x="5057897" y="1229021"/>
                  </a:cubicBezTo>
                  <a:cubicBezTo>
                    <a:pt x="5052915" y="1234003"/>
                    <a:pt x="5046157" y="1236802"/>
                    <a:pt x="5039112" y="1236802"/>
                  </a:cubicBezTo>
                  <a:lnTo>
                    <a:pt x="26566" y="1236802"/>
                  </a:lnTo>
                  <a:cubicBezTo>
                    <a:pt x="19520" y="1236802"/>
                    <a:pt x="12763" y="1234003"/>
                    <a:pt x="7781" y="1229021"/>
                  </a:cubicBezTo>
                  <a:cubicBezTo>
                    <a:pt x="2799" y="1224038"/>
                    <a:pt x="0" y="1217281"/>
                    <a:pt x="0" y="1210236"/>
                  </a:cubicBezTo>
                  <a:lnTo>
                    <a:pt x="0" y="26566"/>
                  </a:lnTo>
                  <a:cubicBezTo>
                    <a:pt x="0" y="19520"/>
                    <a:pt x="2799" y="12763"/>
                    <a:pt x="7781" y="7781"/>
                  </a:cubicBezTo>
                  <a:cubicBezTo>
                    <a:pt x="12763" y="2799"/>
                    <a:pt x="19520" y="0"/>
                    <a:pt x="26566" y="0"/>
                  </a:cubicBezTo>
                  <a:close/>
                </a:path>
              </a:pathLst>
            </a:custGeom>
            <a:solidFill>
              <a:srgbClr val="B90014"/>
            </a:solidFill>
          </p:spPr>
          <p:txBody>
            <a:bodyPr/>
            <a:lstStyle/>
            <a:p>
              <a:endParaRPr lang="en-US"/>
            </a:p>
          </p:txBody>
        </p:sp>
        <p:sp>
          <p:nvSpPr>
            <p:cNvPr id="7" name="TextBox 7"/>
            <p:cNvSpPr txBox="1"/>
            <p:nvPr/>
          </p:nvSpPr>
          <p:spPr>
            <a:xfrm>
              <a:off x="0" y="-57150"/>
              <a:ext cx="5065678" cy="1293952"/>
            </a:xfrm>
            <a:prstGeom prst="rect">
              <a:avLst/>
            </a:prstGeom>
          </p:spPr>
          <p:txBody>
            <a:bodyPr lIns="50800" tIns="50800" rIns="50800" bIns="50800" rtlCol="0" anchor="ctr"/>
            <a:lstStyle/>
            <a:p>
              <a:pPr algn="ctr">
                <a:lnSpc>
                  <a:spcPts val="2796"/>
                </a:lnSpc>
              </a:pPr>
              <a:endParaRPr/>
            </a:p>
          </p:txBody>
        </p:sp>
      </p:grpSp>
      <p:sp>
        <p:nvSpPr>
          <p:cNvPr id="8" name="Freeform 8"/>
          <p:cNvSpPr/>
          <p:nvPr/>
        </p:nvSpPr>
        <p:spPr>
          <a:xfrm>
            <a:off x="0" y="6647382"/>
            <a:ext cx="7624350" cy="3078331"/>
          </a:xfrm>
          <a:custGeom>
            <a:avLst/>
            <a:gdLst/>
            <a:ahLst/>
            <a:cxnLst/>
            <a:rect l="l" t="t" r="r" b="b"/>
            <a:pathLst>
              <a:path w="7624350" h="3078331">
                <a:moveTo>
                  <a:pt x="0" y="0"/>
                </a:moveTo>
                <a:lnTo>
                  <a:pt x="7624350" y="0"/>
                </a:lnTo>
                <a:lnTo>
                  <a:pt x="7624350" y="3078332"/>
                </a:lnTo>
                <a:lnTo>
                  <a:pt x="0" y="307833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028700" y="7086018"/>
            <a:ext cx="1100530" cy="1100530"/>
          </a:xfrm>
          <a:custGeom>
            <a:avLst/>
            <a:gdLst/>
            <a:ahLst/>
            <a:cxnLst/>
            <a:rect l="l" t="t" r="r" b="b"/>
            <a:pathLst>
              <a:path w="1100530" h="1100530">
                <a:moveTo>
                  <a:pt x="0" y="0"/>
                </a:moveTo>
                <a:lnTo>
                  <a:pt x="1100530" y="0"/>
                </a:lnTo>
                <a:lnTo>
                  <a:pt x="1100530" y="1100530"/>
                </a:lnTo>
                <a:lnTo>
                  <a:pt x="0" y="110053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7147546" y="7086018"/>
            <a:ext cx="1100530" cy="1100530"/>
          </a:xfrm>
          <a:custGeom>
            <a:avLst/>
            <a:gdLst/>
            <a:ahLst/>
            <a:cxnLst/>
            <a:rect l="l" t="t" r="r" b="b"/>
            <a:pathLst>
              <a:path w="1100530" h="1100530">
                <a:moveTo>
                  <a:pt x="0" y="0"/>
                </a:moveTo>
                <a:lnTo>
                  <a:pt x="1100530" y="0"/>
                </a:lnTo>
                <a:lnTo>
                  <a:pt x="1100530" y="1100530"/>
                </a:lnTo>
                <a:lnTo>
                  <a:pt x="0" y="110053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Freeform 12"/>
          <p:cNvSpPr/>
          <p:nvPr/>
        </p:nvSpPr>
        <p:spPr>
          <a:xfrm rot="8100000">
            <a:off x="6774391" y="113456"/>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7">
              <a:alphaModFix amt="34000"/>
            </a:blip>
            <a:stretch>
              <a:fillRect/>
            </a:stretch>
          </a:blipFill>
        </p:spPr>
        <p:txBody>
          <a:bodyPr/>
          <a:lstStyle/>
          <a:p>
            <a:endParaRPr lang="en-US"/>
          </a:p>
        </p:txBody>
      </p:sp>
      <p:sp>
        <p:nvSpPr>
          <p:cNvPr id="13" name="Freeform 13"/>
          <p:cNvSpPr/>
          <p:nvPr/>
        </p:nvSpPr>
        <p:spPr>
          <a:xfrm>
            <a:off x="9144000" y="4482782"/>
            <a:ext cx="9049183" cy="2419388"/>
          </a:xfrm>
          <a:custGeom>
            <a:avLst/>
            <a:gdLst/>
            <a:ahLst/>
            <a:cxnLst/>
            <a:rect l="l" t="t" r="r" b="b"/>
            <a:pathLst>
              <a:path w="9049183" h="2419388">
                <a:moveTo>
                  <a:pt x="0" y="0"/>
                </a:moveTo>
                <a:lnTo>
                  <a:pt x="9049183" y="0"/>
                </a:lnTo>
                <a:lnTo>
                  <a:pt x="9049183" y="2419388"/>
                </a:lnTo>
                <a:lnTo>
                  <a:pt x="0" y="2419388"/>
                </a:lnTo>
                <a:lnTo>
                  <a:pt x="0" y="0"/>
                </a:lnTo>
                <a:close/>
              </a:path>
            </a:pathLst>
          </a:custGeom>
          <a:blipFill>
            <a:blip>
              <a:extLst>
                <a:ext uri="{96DAC541-7B7A-43D3-8B79-37D633B846F1}">
                  <asvg:svgBlip xmlns:asvg="http://schemas.microsoft.com/office/drawing/2016/SVG/main" r:embed="rId8"/>
                </a:ext>
              </a:extLst>
            </a:blip>
            <a:stretch>
              <a:fillRect b="-366078"/>
            </a:stretch>
          </a:blipFill>
        </p:spPr>
        <p:txBody>
          <a:bodyPr/>
          <a:lstStyle/>
          <a:p>
            <a:endParaRPr lang="en-US"/>
          </a:p>
        </p:txBody>
      </p:sp>
      <p:sp>
        <p:nvSpPr>
          <p:cNvPr id="14" name="Freeform 14"/>
          <p:cNvSpPr/>
          <p:nvPr/>
        </p:nvSpPr>
        <p:spPr>
          <a:xfrm>
            <a:off x="9795752" y="5028444"/>
            <a:ext cx="1141733" cy="1141733"/>
          </a:xfrm>
          <a:custGeom>
            <a:avLst/>
            <a:gdLst/>
            <a:ahLst/>
            <a:cxnLst/>
            <a:rect l="l" t="t" r="r" b="b"/>
            <a:pathLst>
              <a:path w="1141733" h="1141733">
                <a:moveTo>
                  <a:pt x="0" y="0"/>
                </a:moveTo>
                <a:lnTo>
                  <a:pt x="1141733" y="0"/>
                </a:lnTo>
                <a:lnTo>
                  <a:pt x="1141733" y="1141733"/>
                </a:lnTo>
                <a:lnTo>
                  <a:pt x="0" y="114173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5" name="Freeform 15"/>
          <p:cNvSpPr/>
          <p:nvPr/>
        </p:nvSpPr>
        <p:spPr>
          <a:xfrm>
            <a:off x="0" y="4482067"/>
            <a:ext cx="9049183" cy="2419388"/>
          </a:xfrm>
          <a:custGeom>
            <a:avLst/>
            <a:gdLst/>
            <a:ahLst/>
            <a:cxnLst/>
            <a:rect l="l" t="t" r="r" b="b"/>
            <a:pathLst>
              <a:path w="9049183" h="2419388">
                <a:moveTo>
                  <a:pt x="0" y="0"/>
                </a:moveTo>
                <a:lnTo>
                  <a:pt x="9049183" y="0"/>
                </a:lnTo>
                <a:lnTo>
                  <a:pt x="9049183" y="2419388"/>
                </a:lnTo>
                <a:lnTo>
                  <a:pt x="0" y="2419388"/>
                </a:lnTo>
                <a:lnTo>
                  <a:pt x="0" y="0"/>
                </a:lnTo>
                <a:close/>
              </a:path>
            </a:pathLst>
          </a:custGeom>
          <a:blipFill>
            <a:blip>
              <a:extLst>
                <a:ext uri="{96DAC541-7B7A-43D3-8B79-37D633B846F1}">
                  <asvg:svgBlip xmlns:asvg="http://schemas.microsoft.com/office/drawing/2016/SVG/main" r:embed="rId8"/>
                </a:ext>
              </a:extLst>
            </a:blip>
            <a:stretch>
              <a:fillRect b="-366078"/>
            </a:stretch>
          </a:blipFill>
        </p:spPr>
        <p:txBody>
          <a:bodyPr/>
          <a:lstStyle/>
          <a:p>
            <a:endParaRPr lang="en-US"/>
          </a:p>
        </p:txBody>
      </p:sp>
      <p:sp>
        <p:nvSpPr>
          <p:cNvPr id="16" name="Freeform 16"/>
          <p:cNvSpPr/>
          <p:nvPr/>
        </p:nvSpPr>
        <p:spPr>
          <a:xfrm>
            <a:off x="602804" y="5028444"/>
            <a:ext cx="1141733" cy="1141733"/>
          </a:xfrm>
          <a:custGeom>
            <a:avLst/>
            <a:gdLst/>
            <a:ahLst/>
            <a:cxnLst/>
            <a:rect l="l" t="t" r="r" b="b"/>
            <a:pathLst>
              <a:path w="1141733" h="1141733">
                <a:moveTo>
                  <a:pt x="0" y="0"/>
                </a:moveTo>
                <a:lnTo>
                  <a:pt x="1141733" y="0"/>
                </a:lnTo>
                <a:lnTo>
                  <a:pt x="1141733" y="1141733"/>
                </a:lnTo>
                <a:lnTo>
                  <a:pt x="0" y="114173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7" name="Group 17"/>
          <p:cNvGrpSpPr/>
          <p:nvPr/>
        </p:nvGrpSpPr>
        <p:grpSpPr>
          <a:xfrm>
            <a:off x="4640855" y="7367288"/>
            <a:ext cx="9671733" cy="2070549"/>
            <a:chOff x="0" y="0"/>
            <a:chExt cx="12895644" cy="2760732"/>
          </a:xfrm>
        </p:grpSpPr>
        <p:sp>
          <p:nvSpPr>
            <p:cNvPr id="18" name="Freeform 18"/>
            <p:cNvSpPr/>
            <p:nvPr/>
          </p:nvSpPr>
          <p:spPr>
            <a:xfrm>
              <a:off x="922591" y="545718"/>
              <a:ext cx="11973053" cy="2215015"/>
            </a:xfrm>
            <a:custGeom>
              <a:avLst/>
              <a:gdLst/>
              <a:ahLst/>
              <a:cxnLst/>
              <a:rect l="l" t="t" r="r" b="b"/>
              <a:pathLst>
                <a:path w="11973053" h="2215015">
                  <a:moveTo>
                    <a:pt x="0" y="0"/>
                  </a:moveTo>
                  <a:lnTo>
                    <a:pt x="11973053" y="0"/>
                  </a:lnTo>
                  <a:lnTo>
                    <a:pt x="11973053" y="2215014"/>
                  </a:lnTo>
                  <a:lnTo>
                    <a:pt x="0" y="221501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9" name="TextBox 19"/>
            <p:cNvSpPr txBox="1"/>
            <p:nvPr/>
          </p:nvSpPr>
          <p:spPr>
            <a:xfrm>
              <a:off x="2023972" y="1111063"/>
              <a:ext cx="10013010" cy="1036699"/>
            </a:xfrm>
            <a:prstGeom prst="rect">
              <a:avLst/>
            </a:prstGeom>
          </p:spPr>
          <p:txBody>
            <a:bodyPr lIns="0" tIns="0" rIns="0" bIns="0" rtlCol="0" anchor="t">
              <a:spAutoFit/>
            </a:bodyPr>
            <a:lstStyle/>
            <a:p>
              <a:pPr algn="l">
                <a:lnSpc>
                  <a:spcPts val="3213"/>
                </a:lnSpc>
              </a:pPr>
              <a:r>
                <a:rPr lang="en-US" sz="2295">
                  <a:solidFill>
                    <a:srgbClr val="FFFFFF"/>
                  </a:solidFill>
                  <a:latin typeface="Brandon Grotesque"/>
                  <a:ea typeface="Brandon Grotesque"/>
                  <a:cs typeface="Brandon Grotesque"/>
                  <a:sym typeface="Brandon Grotesque"/>
                </a:rPr>
                <a:t>Scenario Practice: How would you respond to the scenario below?</a:t>
              </a:r>
            </a:p>
            <a:p>
              <a:pPr algn="ctr">
                <a:lnSpc>
                  <a:spcPts val="3213"/>
                </a:lnSpc>
              </a:pPr>
              <a:r>
                <a:rPr lang="en-US" sz="2295">
                  <a:solidFill>
                    <a:srgbClr val="FFFFFF"/>
                  </a:solidFill>
                  <a:latin typeface="Brandon Grotesque"/>
                  <a:ea typeface="Brandon Grotesque"/>
                  <a:cs typeface="Brandon Grotesque"/>
                  <a:sym typeface="Brandon Grotesque"/>
                </a:rPr>
                <a:t>“I’ve been transferred three times and nobody has helped me.”</a:t>
              </a:r>
            </a:p>
          </p:txBody>
        </p:sp>
        <p:grpSp>
          <p:nvGrpSpPr>
            <p:cNvPr id="20" name="Group 20"/>
            <p:cNvGrpSpPr>
              <a:grpSpLocks noChangeAspect="1"/>
            </p:cNvGrpSpPr>
            <p:nvPr/>
          </p:nvGrpSpPr>
          <p:grpSpPr>
            <a:xfrm>
              <a:off x="0" y="0"/>
              <a:ext cx="1845183" cy="1845183"/>
              <a:chOff x="0" y="0"/>
              <a:chExt cx="14840029" cy="14840029"/>
            </a:xfrm>
          </p:grpSpPr>
          <p:sp>
            <p:nvSpPr>
              <p:cNvPr id="21" name="Freeform 21"/>
              <p:cNvSpPr/>
              <p:nvPr/>
            </p:nvSpPr>
            <p:spPr>
              <a:xfrm>
                <a:off x="-33258" y="-75"/>
                <a:ext cx="14906544" cy="14840178"/>
              </a:xfrm>
              <a:custGeom>
                <a:avLst/>
                <a:gdLst/>
                <a:ahLst/>
                <a:cxnLst/>
                <a:rect l="l" t="t" r="r" b="b"/>
                <a:pathLst>
                  <a:path w="14906544" h="14840178">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B90014"/>
              </a:solidFill>
            </p:spPr>
            <p:txBody>
              <a:bodyPr/>
              <a:lstStyle/>
              <a:p>
                <a:endParaRPr lang="en-US"/>
              </a:p>
            </p:txBody>
          </p:sp>
          <p:sp>
            <p:nvSpPr>
              <p:cNvPr id="22" name="Freeform 22"/>
              <p:cNvSpPr/>
              <p:nvPr/>
            </p:nvSpPr>
            <p:spPr>
              <a:xfrm>
                <a:off x="168022" y="200309"/>
                <a:ext cx="14503985" cy="14439411"/>
              </a:xfrm>
              <a:custGeom>
                <a:avLst/>
                <a:gdLst/>
                <a:ahLst/>
                <a:cxnLst/>
                <a:rect l="l" t="t" r="r" b="b"/>
                <a:pathLst>
                  <a:path w="14503985" h="14439411">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p:spPr>
            <p:txBody>
              <a:bodyPr/>
              <a:lstStyle/>
              <a:p>
                <a:endParaRPr lang="en-US"/>
              </a:p>
            </p:txBody>
          </p:sp>
          <p:sp>
            <p:nvSpPr>
              <p:cNvPr id="23" name="Freeform 23"/>
              <p:cNvSpPr/>
              <p:nvPr/>
            </p:nvSpPr>
            <p:spPr>
              <a:xfrm>
                <a:off x="531276" y="561946"/>
                <a:ext cx="13777477" cy="13716137"/>
              </a:xfrm>
              <a:custGeom>
                <a:avLst/>
                <a:gdLst/>
                <a:ahLst/>
                <a:cxnLst/>
                <a:rect l="l" t="t" r="r" b="b"/>
                <a:pathLst>
                  <a:path w="13777477" h="1371613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11"/>
                <a:stretch>
                  <a:fillRect l="223" r="-76424"/>
                </a:stretch>
              </a:blipFill>
            </p:spPr>
            <p:txBody>
              <a:bodyPr/>
              <a:lstStyle/>
              <a:p>
                <a:endParaRPr lang="en-US"/>
              </a:p>
            </p:txBody>
          </p:sp>
        </p:grpSp>
      </p:grpSp>
      <p:sp>
        <p:nvSpPr>
          <p:cNvPr id="24" name="TextBox 24"/>
          <p:cNvSpPr txBox="1"/>
          <p:nvPr/>
        </p:nvSpPr>
        <p:spPr>
          <a:xfrm>
            <a:off x="841668" y="1304808"/>
            <a:ext cx="9405178" cy="712470"/>
          </a:xfrm>
          <a:prstGeom prst="rect">
            <a:avLst/>
          </a:prstGeom>
        </p:spPr>
        <p:txBody>
          <a:bodyPr lIns="0" tIns="0" rIns="0" bIns="0" rtlCol="0" anchor="t">
            <a:spAutoFit/>
          </a:bodyPr>
          <a:lstStyle/>
          <a:p>
            <a:pPr algn="ctr">
              <a:lnSpc>
                <a:spcPts val="5880"/>
              </a:lnSpc>
            </a:pPr>
            <a:r>
              <a:rPr lang="en-US" sz="4200">
                <a:solidFill>
                  <a:srgbClr val="000000"/>
                </a:solidFill>
                <a:latin typeface="Brandon Grotesque"/>
                <a:ea typeface="Brandon Grotesque"/>
                <a:cs typeface="Brandon Grotesque"/>
                <a:sym typeface="Brandon Grotesque"/>
              </a:rPr>
              <a:t>Active Listening &amp; Empathy</a:t>
            </a:r>
          </a:p>
        </p:txBody>
      </p:sp>
      <p:sp>
        <p:nvSpPr>
          <p:cNvPr id="25" name="TextBox 25"/>
          <p:cNvSpPr txBox="1"/>
          <p:nvPr/>
        </p:nvSpPr>
        <p:spPr>
          <a:xfrm>
            <a:off x="1865412" y="1960128"/>
            <a:ext cx="10749749" cy="481330"/>
          </a:xfrm>
          <a:prstGeom prst="rect">
            <a:avLst/>
          </a:prstGeom>
        </p:spPr>
        <p:txBody>
          <a:bodyPr lIns="0" tIns="0" rIns="0" bIns="0" rtlCol="0" anchor="t">
            <a:spAutoFit/>
          </a:bodyPr>
          <a:lstStyle/>
          <a:p>
            <a:pPr algn="ctr">
              <a:lnSpc>
                <a:spcPts val="3919"/>
              </a:lnSpc>
            </a:pPr>
            <a:r>
              <a:rPr lang="en-US" sz="2799">
                <a:solidFill>
                  <a:srgbClr val="000000"/>
                </a:solidFill>
                <a:latin typeface="Brandon Grotesque"/>
                <a:ea typeface="Brandon Grotesque"/>
                <a:cs typeface="Brandon Grotesque"/>
                <a:sym typeface="Brandon Grotesque"/>
              </a:rPr>
              <a:t>Great communicati</a:t>
            </a:r>
            <a:r>
              <a:rPr lang="en-US" sz="2799" b="1">
                <a:solidFill>
                  <a:srgbClr val="000000"/>
                </a:solidFill>
                <a:latin typeface="Brandon Grotesque"/>
                <a:ea typeface="Brandon Grotesque"/>
                <a:cs typeface="Brandon Grotesque"/>
                <a:sym typeface="Brandon Grotesque"/>
              </a:rPr>
              <a:t>on starts with understanding before responding.</a:t>
            </a:r>
          </a:p>
        </p:txBody>
      </p:sp>
      <p:sp>
        <p:nvSpPr>
          <p:cNvPr id="26" name="TextBox 26"/>
          <p:cNvSpPr txBox="1"/>
          <p:nvPr/>
        </p:nvSpPr>
        <p:spPr>
          <a:xfrm>
            <a:off x="11861410" y="4444682"/>
            <a:ext cx="5139212" cy="2605663"/>
          </a:xfrm>
          <a:prstGeom prst="rect">
            <a:avLst/>
          </a:prstGeom>
        </p:spPr>
        <p:txBody>
          <a:bodyPr lIns="0" tIns="0" rIns="0" bIns="0" rtlCol="0" anchor="t">
            <a:spAutoFit/>
          </a:bodyPr>
          <a:lstStyle/>
          <a:p>
            <a:pPr algn="l">
              <a:lnSpc>
                <a:spcPts val="2443"/>
              </a:lnSpc>
            </a:pPr>
            <a:r>
              <a:rPr lang="en-US" sz="1879" b="1">
                <a:solidFill>
                  <a:srgbClr val="000000"/>
                </a:solidFill>
                <a:latin typeface="Poppins Bold"/>
                <a:ea typeface="Poppins Bold"/>
                <a:cs typeface="Poppins Bold"/>
                <a:sym typeface="Poppins Bold"/>
              </a:rPr>
              <a:t>Show Empathy</a:t>
            </a:r>
          </a:p>
          <a:p>
            <a:pPr marL="384232" lvl="1" indent="-192116" algn="l">
              <a:lnSpc>
                <a:spcPts val="2313"/>
              </a:lnSpc>
              <a:buFont typeface="Arial"/>
              <a:buChar char="•"/>
            </a:pPr>
            <a:r>
              <a:rPr lang="en-US" sz="1779">
                <a:solidFill>
                  <a:srgbClr val="000000"/>
                </a:solidFill>
                <a:latin typeface="Poppins"/>
                <a:ea typeface="Poppins"/>
                <a:cs typeface="Poppins"/>
                <a:sym typeface="Poppins"/>
              </a:rPr>
              <a:t>“I understand how frustrating that must be.”</a:t>
            </a:r>
          </a:p>
          <a:p>
            <a:pPr algn="l">
              <a:lnSpc>
                <a:spcPts val="2313"/>
              </a:lnSpc>
            </a:pPr>
            <a:endParaRPr lang="en-US" sz="1779">
              <a:solidFill>
                <a:srgbClr val="000000"/>
              </a:solidFill>
              <a:latin typeface="Poppins"/>
              <a:ea typeface="Poppins"/>
              <a:cs typeface="Poppins"/>
              <a:sym typeface="Poppins"/>
            </a:endParaRPr>
          </a:p>
          <a:p>
            <a:pPr marL="384232" lvl="1" indent="-192116" algn="l">
              <a:lnSpc>
                <a:spcPts val="2313"/>
              </a:lnSpc>
              <a:buFont typeface="Arial"/>
              <a:buChar char="•"/>
            </a:pPr>
            <a:r>
              <a:rPr lang="en-US" sz="1779">
                <a:solidFill>
                  <a:srgbClr val="000000"/>
                </a:solidFill>
                <a:latin typeface="Poppins"/>
                <a:ea typeface="Poppins"/>
                <a:cs typeface="Poppins"/>
                <a:sym typeface="Poppins"/>
              </a:rPr>
              <a:t>“Thank you for bringing this to our attention.”</a:t>
            </a:r>
          </a:p>
          <a:p>
            <a:pPr algn="l">
              <a:lnSpc>
                <a:spcPts val="2313"/>
              </a:lnSpc>
            </a:pPr>
            <a:endParaRPr lang="en-US" sz="1779">
              <a:solidFill>
                <a:srgbClr val="000000"/>
              </a:solidFill>
              <a:latin typeface="Poppins"/>
              <a:ea typeface="Poppins"/>
              <a:cs typeface="Poppins"/>
              <a:sym typeface="Poppins"/>
            </a:endParaRPr>
          </a:p>
          <a:p>
            <a:pPr marL="384232" lvl="1" indent="-192116" algn="l">
              <a:lnSpc>
                <a:spcPts val="2313"/>
              </a:lnSpc>
              <a:buFont typeface="Arial"/>
              <a:buChar char="•"/>
            </a:pPr>
            <a:r>
              <a:rPr lang="en-US" sz="1779">
                <a:solidFill>
                  <a:srgbClr val="000000"/>
                </a:solidFill>
                <a:latin typeface="Poppins"/>
                <a:ea typeface="Poppins"/>
                <a:cs typeface="Poppins"/>
                <a:sym typeface="Poppins"/>
              </a:rPr>
              <a:t>“Let me see what I can do.”</a:t>
            </a:r>
          </a:p>
          <a:p>
            <a:pPr algn="l">
              <a:lnSpc>
                <a:spcPts val="2313"/>
              </a:lnSpc>
            </a:pPr>
            <a:endParaRPr lang="en-US" sz="1779">
              <a:solidFill>
                <a:srgbClr val="000000"/>
              </a:solidFill>
              <a:latin typeface="Poppins"/>
              <a:ea typeface="Poppins"/>
              <a:cs typeface="Poppins"/>
              <a:sym typeface="Poppins"/>
            </a:endParaRPr>
          </a:p>
        </p:txBody>
      </p:sp>
      <p:sp>
        <p:nvSpPr>
          <p:cNvPr id="27" name="TextBox 27"/>
          <p:cNvSpPr txBox="1"/>
          <p:nvPr/>
        </p:nvSpPr>
        <p:spPr>
          <a:xfrm>
            <a:off x="2670641" y="4444682"/>
            <a:ext cx="5165073" cy="2660840"/>
          </a:xfrm>
          <a:prstGeom prst="rect">
            <a:avLst/>
          </a:prstGeom>
        </p:spPr>
        <p:txBody>
          <a:bodyPr lIns="0" tIns="0" rIns="0" bIns="0" rtlCol="0" anchor="t">
            <a:spAutoFit/>
          </a:bodyPr>
          <a:lstStyle/>
          <a:p>
            <a:pPr algn="l">
              <a:lnSpc>
                <a:spcPts val="2444"/>
              </a:lnSpc>
            </a:pPr>
            <a:r>
              <a:rPr lang="en-US" sz="1880" b="1">
                <a:solidFill>
                  <a:srgbClr val="000000"/>
                </a:solidFill>
                <a:latin typeface="Poppins Bold"/>
                <a:ea typeface="Poppins Bold"/>
                <a:cs typeface="Poppins Bold"/>
                <a:sym typeface="Poppins Bold"/>
              </a:rPr>
              <a:t>Actively Listen</a:t>
            </a:r>
          </a:p>
          <a:p>
            <a:pPr marL="384301" lvl="1" indent="-192151" algn="l">
              <a:lnSpc>
                <a:spcPts val="2313"/>
              </a:lnSpc>
              <a:buFont typeface="Arial"/>
              <a:buChar char="•"/>
            </a:pPr>
            <a:r>
              <a:rPr lang="en-US" sz="1779">
                <a:solidFill>
                  <a:srgbClr val="000000"/>
                </a:solidFill>
                <a:latin typeface="Poppins"/>
                <a:ea typeface="Poppins"/>
                <a:cs typeface="Poppins"/>
                <a:sym typeface="Poppins"/>
              </a:rPr>
              <a:t>Let customers finish speaking.</a:t>
            </a:r>
          </a:p>
          <a:p>
            <a:pPr algn="l">
              <a:lnSpc>
                <a:spcPts val="2313"/>
              </a:lnSpc>
            </a:pPr>
            <a:endParaRPr lang="en-US" sz="1779">
              <a:solidFill>
                <a:srgbClr val="000000"/>
              </a:solidFill>
              <a:latin typeface="Poppins"/>
              <a:ea typeface="Poppins"/>
              <a:cs typeface="Poppins"/>
              <a:sym typeface="Poppins"/>
            </a:endParaRPr>
          </a:p>
          <a:p>
            <a:pPr marL="384301" lvl="1" indent="-192151" algn="l">
              <a:lnSpc>
                <a:spcPts val="2313"/>
              </a:lnSpc>
              <a:buFont typeface="Arial"/>
              <a:buChar char="•"/>
            </a:pPr>
            <a:r>
              <a:rPr lang="en-US" sz="1779">
                <a:solidFill>
                  <a:srgbClr val="000000"/>
                </a:solidFill>
                <a:latin typeface="Poppins"/>
                <a:ea typeface="Poppins"/>
                <a:cs typeface="Poppins"/>
                <a:sym typeface="Poppins"/>
              </a:rPr>
              <a:t>Paraphrase key points.</a:t>
            </a:r>
          </a:p>
          <a:p>
            <a:pPr algn="l">
              <a:lnSpc>
                <a:spcPts val="2313"/>
              </a:lnSpc>
            </a:pPr>
            <a:endParaRPr lang="en-US" sz="1779">
              <a:solidFill>
                <a:srgbClr val="000000"/>
              </a:solidFill>
              <a:latin typeface="Poppins"/>
              <a:ea typeface="Poppins"/>
              <a:cs typeface="Poppins"/>
              <a:sym typeface="Poppins"/>
            </a:endParaRPr>
          </a:p>
          <a:p>
            <a:pPr marL="384301" lvl="1" indent="-192151" algn="l">
              <a:lnSpc>
                <a:spcPts val="2313"/>
              </a:lnSpc>
              <a:buFont typeface="Arial"/>
              <a:buChar char="•"/>
            </a:pPr>
            <a:r>
              <a:rPr lang="en-US" sz="1779">
                <a:solidFill>
                  <a:srgbClr val="000000"/>
                </a:solidFill>
                <a:latin typeface="Poppins"/>
                <a:ea typeface="Poppins"/>
                <a:cs typeface="Poppins"/>
                <a:sym typeface="Poppins"/>
              </a:rPr>
              <a:t>Ask clarifying questions.</a:t>
            </a:r>
          </a:p>
          <a:p>
            <a:pPr algn="l">
              <a:lnSpc>
                <a:spcPts val="2313"/>
              </a:lnSpc>
            </a:pPr>
            <a:endParaRPr lang="en-US" sz="1779">
              <a:solidFill>
                <a:srgbClr val="000000"/>
              </a:solidFill>
              <a:latin typeface="Poppins"/>
              <a:ea typeface="Poppins"/>
              <a:cs typeface="Poppins"/>
              <a:sym typeface="Poppins"/>
            </a:endParaRPr>
          </a:p>
          <a:p>
            <a:pPr marL="384301" lvl="1" indent="-192151" algn="l">
              <a:lnSpc>
                <a:spcPts val="2313"/>
              </a:lnSpc>
              <a:buFont typeface="Arial"/>
              <a:buChar char="•"/>
            </a:pPr>
            <a:r>
              <a:rPr lang="en-US" sz="1779">
                <a:solidFill>
                  <a:srgbClr val="000000"/>
                </a:solidFill>
                <a:latin typeface="Poppins"/>
                <a:ea typeface="Poppins"/>
                <a:cs typeface="Poppins"/>
                <a:sym typeface="Poppins"/>
              </a:rPr>
              <a:t>Take notes.</a:t>
            </a:r>
          </a:p>
          <a:p>
            <a:pPr algn="l">
              <a:lnSpc>
                <a:spcPts val="2717"/>
              </a:lnSpc>
            </a:pPr>
            <a:endParaRPr lang="en-US" sz="1779">
              <a:solidFill>
                <a:srgbClr val="000000"/>
              </a:solidFill>
              <a:latin typeface="Poppins"/>
              <a:ea typeface="Poppins"/>
              <a:cs typeface="Poppins"/>
              <a:sym typeface="Poppi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346113" y="1267480"/>
            <a:ext cx="7502184" cy="518122"/>
          </a:xfrm>
          <a:prstGeom prst="rect">
            <a:avLst/>
          </a:prstGeom>
        </p:spPr>
        <p:txBody>
          <a:bodyPr lIns="0" tIns="0" rIns="0" bIns="0" rtlCol="0" anchor="t">
            <a:spAutoFit/>
          </a:bodyPr>
          <a:lstStyle/>
          <a:p>
            <a:pPr algn="l">
              <a:lnSpc>
                <a:spcPts val="4083"/>
              </a:lnSpc>
            </a:pPr>
            <a:r>
              <a:rPr lang="en-US" sz="3489" b="1">
                <a:solidFill>
                  <a:srgbClr val="000000"/>
                </a:solidFill>
                <a:latin typeface="Open Sauce Bold"/>
                <a:ea typeface="Open Sauce Bold"/>
                <a:cs typeface="Open Sauce Bold"/>
                <a:sym typeface="Open Sauce Bold"/>
              </a:rPr>
              <a:t>When Conversations Get Difficult                                                                                                                                                                                                                                                                                                                                                                                                                                                                                                                                                                                                                                                          </a:t>
            </a:r>
          </a:p>
        </p:txBody>
      </p:sp>
      <p:sp>
        <p:nvSpPr>
          <p:cNvPr id="5" name="TextBox 5"/>
          <p:cNvSpPr txBox="1"/>
          <p:nvPr/>
        </p:nvSpPr>
        <p:spPr>
          <a:xfrm>
            <a:off x="1028700" y="4983922"/>
            <a:ext cx="6893199" cy="2119610"/>
          </a:xfrm>
          <a:prstGeom prst="rect">
            <a:avLst/>
          </a:prstGeom>
        </p:spPr>
        <p:txBody>
          <a:bodyPr lIns="0" tIns="0" rIns="0" bIns="0" rtlCol="0" anchor="t">
            <a:spAutoFit/>
          </a:bodyPr>
          <a:lstStyle/>
          <a:p>
            <a:pPr marL="523725" lvl="1" indent="-261863" algn="l">
              <a:lnSpc>
                <a:spcPts val="3396"/>
              </a:lnSpc>
              <a:buFont typeface="Arial"/>
              <a:buChar char="•"/>
            </a:pPr>
            <a:r>
              <a:rPr lang="en-US" sz="2425" dirty="0">
                <a:solidFill>
                  <a:srgbClr val="080B52"/>
                </a:solidFill>
                <a:latin typeface="Brandon Grotesque"/>
                <a:ea typeface="Brandon Grotesque"/>
                <a:cs typeface="Brandon Grotesque"/>
                <a:sym typeface="Brandon Grotesque"/>
              </a:rPr>
              <a:t>Angry</a:t>
            </a:r>
          </a:p>
          <a:p>
            <a:pPr marL="523725" lvl="1" indent="-261863" algn="l">
              <a:lnSpc>
                <a:spcPts val="3396"/>
              </a:lnSpc>
              <a:buFont typeface="Arial"/>
              <a:buChar char="•"/>
            </a:pPr>
            <a:r>
              <a:rPr lang="en-US" sz="2425" dirty="0">
                <a:solidFill>
                  <a:srgbClr val="080B52"/>
                </a:solidFill>
                <a:latin typeface="Brandon Grotesque"/>
                <a:ea typeface="Brandon Grotesque"/>
                <a:cs typeface="Brandon Grotesque"/>
                <a:sym typeface="Brandon Grotesque"/>
              </a:rPr>
              <a:t>Frustrated</a:t>
            </a:r>
          </a:p>
          <a:p>
            <a:pPr marL="523725" lvl="1" indent="-261863" algn="l">
              <a:lnSpc>
                <a:spcPts val="3396"/>
              </a:lnSpc>
              <a:buFont typeface="Arial"/>
              <a:buChar char="•"/>
            </a:pPr>
            <a:r>
              <a:rPr lang="en-US" sz="2425" dirty="0">
                <a:solidFill>
                  <a:srgbClr val="080B52"/>
                </a:solidFill>
                <a:latin typeface="Brandon Grotesque"/>
                <a:ea typeface="Brandon Grotesque"/>
                <a:cs typeface="Brandon Grotesque"/>
                <a:sym typeface="Brandon Grotesque"/>
              </a:rPr>
              <a:t>Fed up</a:t>
            </a:r>
          </a:p>
          <a:p>
            <a:pPr marL="523725" lvl="1" indent="-261863" algn="l">
              <a:lnSpc>
                <a:spcPts val="3396"/>
              </a:lnSpc>
              <a:buFont typeface="Arial"/>
              <a:buChar char="•"/>
            </a:pPr>
            <a:r>
              <a:rPr lang="en-US" sz="2425" dirty="0">
                <a:solidFill>
                  <a:srgbClr val="080B52"/>
                </a:solidFill>
                <a:latin typeface="Brandon Grotesque"/>
                <a:ea typeface="Brandon Grotesque"/>
                <a:cs typeface="Brandon Grotesque"/>
                <a:sym typeface="Brandon Grotesque"/>
              </a:rPr>
              <a:t>Confused</a:t>
            </a:r>
          </a:p>
          <a:p>
            <a:pPr marL="523725" lvl="1" indent="-261863" algn="l">
              <a:lnSpc>
                <a:spcPts val="3396"/>
              </a:lnSpc>
              <a:buFont typeface="Arial"/>
              <a:buChar char="•"/>
            </a:pPr>
            <a:r>
              <a:rPr lang="en-US" sz="2425" dirty="0">
                <a:solidFill>
                  <a:srgbClr val="080B52"/>
                </a:solidFill>
                <a:latin typeface="Brandon Grotesque"/>
                <a:ea typeface="Brandon Grotesque"/>
                <a:cs typeface="Brandon Grotesque"/>
                <a:sym typeface="Brandon Grotesque"/>
              </a:rPr>
              <a:t>Disappointed</a:t>
            </a:r>
          </a:p>
        </p:txBody>
      </p:sp>
      <p:grpSp>
        <p:nvGrpSpPr>
          <p:cNvPr id="6" name="Group 6"/>
          <p:cNvGrpSpPr/>
          <p:nvPr/>
        </p:nvGrpSpPr>
        <p:grpSpPr>
          <a:xfrm>
            <a:off x="-472873" y="8045306"/>
            <a:ext cx="19233745" cy="3871240"/>
            <a:chOff x="0" y="0"/>
            <a:chExt cx="5065678" cy="1019586"/>
          </a:xfrm>
        </p:grpSpPr>
        <p:sp>
          <p:nvSpPr>
            <p:cNvPr id="7" name="Freeform 7"/>
            <p:cNvSpPr/>
            <p:nvPr/>
          </p:nvSpPr>
          <p:spPr>
            <a:xfrm>
              <a:off x="0" y="0"/>
              <a:ext cx="5065678" cy="1019586"/>
            </a:xfrm>
            <a:custGeom>
              <a:avLst/>
              <a:gdLst/>
              <a:ahLst/>
              <a:cxnLst/>
              <a:rect l="l" t="t" r="r" b="b"/>
              <a:pathLst>
                <a:path w="5065678" h="1019586">
                  <a:moveTo>
                    <a:pt x="40252" y="0"/>
                  </a:moveTo>
                  <a:lnTo>
                    <a:pt x="5025426" y="0"/>
                  </a:lnTo>
                  <a:cubicBezTo>
                    <a:pt x="5036102" y="0"/>
                    <a:pt x="5046340" y="4241"/>
                    <a:pt x="5053888" y="11789"/>
                  </a:cubicBezTo>
                  <a:cubicBezTo>
                    <a:pt x="5061437" y="19338"/>
                    <a:pt x="5065678" y="29576"/>
                    <a:pt x="5065678" y="40252"/>
                  </a:cubicBezTo>
                  <a:lnTo>
                    <a:pt x="5065678" y="979334"/>
                  </a:lnTo>
                  <a:cubicBezTo>
                    <a:pt x="5065678" y="1001565"/>
                    <a:pt x="5047657" y="1019586"/>
                    <a:pt x="5025426" y="1019586"/>
                  </a:cubicBezTo>
                  <a:lnTo>
                    <a:pt x="40252" y="1019586"/>
                  </a:lnTo>
                  <a:cubicBezTo>
                    <a:pt x="18021" y="1019586"/>
                    <a:pt x="0" y="1001565"/>
                    <a:pt x="0" y="979334"/>
                  </a:cubicBezTo>
                  <a:lnTo>
                    <a:pt x="0" y="40252"/>
                  </a:lnTo>
                  <a:cubicBezTo>
                    <a:pt x="0" y="18021"/>
                    <a:pt x="18021" y="0"/>
                    <a:pt x="40252" y="0"/>
                  </a:cubicBezTo>
                  <a:close/>
                </a:path>
              </a:pathLst>
            </a:custGeom>
            <a:solidFill>
              <a:srgbClr val="B90014"/>
            </a:solidFill>
          </p:spPr>
          <p:txBody>
            <a:bodyPr/>
            <a:lstStyle/>
            <a:p>
              <a:endParaRPr lang="en-US"/>
            </a:p>
          </p:txBody>
        </p:sp>
        <p:sp>
          <p:nvSpPr>
            <p:cNvPr id="8" name="TextBox 8"/>
            <p:cNvSpPr txBox="1"/>
            <p:nvPr/>
          </p:nvSpPr>
          <p:spPr>
            <a:xfrm>
              <a:off x="0" y="-57150"/>
              <a:ext cx="5065678" cy="1076736"/>
            </a:xfrm>
            <a:prstGeom prst="rect">
              <a:avLst/>
            </a:prstGeom>
          </p:spPr>
          <p:txBody>
            <a:bodyPr lIns="50800" tIns="50800" rIns="50800" bIns="50800" rtlCol="0" anchor="ctr"/>
            <a:lstStyle/>
            <a:p>
              <a:pPr algn="ctr">
                <a:lnSpc>
                  <a:spcPts val="2796"/>
                </a:lnSpc>
              </a:pPr>
              <a:endParaRPr/>
            </a:p>
          </p:txBody>
        </p:sp>
      </p:grpSp>
      <p:sp>
        <p:nvSpPr>
          <p:cNvPr id="9" name="Freeform 9"/>
          <p:cNvSpPr/>
          <p:nvPr/>
        </p:nvSpPr>
        <p:spPr>
          <a:xfrm>
            <a:off x="-3189517" y="7659661"/>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12970916" y="8045306"/>
            <a:ext cx="6588976" cy="1218961"/>
          </a:xfrm>
          <a:custGeom>
            <a:avLst/>
            <a:gdLst/>
            <a:ahLst/>
            <a:cxnLst/>
            <a:rect l="l" t="t" r="r" b="b"/>
            <a:pathLst>
              <a:path w="6588976" h="1218961">
                <a:moveTo>
                  <a:pt x="0" y="0"/>
                </a:moveTo>
                <a:lnTo>
                  <a:pt x="6588976" y="0"/>
                </a:lnTo>
                <a:lnTo>
                  <a:pt x="6588976" y="1218960"/>
                </a:lnTo>
                <a:lnTo>
                  <a:pt x="0" y="121896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1" name="Group 11"/>
          <p:cNvGrpSpPr/>
          <p:nvPr/>
        </p:nvGrpSpPr>
        <p:grpSpPr>
          <a:xfrm>
            <a:off x="9005441" y="1373898"/>
            <a:ext cx="3776689" cy="5871308"/>
            <a:chOff x="0" y="0"/>
            <a:chExt cx="11046253" cy="17172702"/>
          </a:xfrm>
        </p:grpSpPr>
        <p:sp>
          <p:nvSpPr>
            <p:cNvPr id="12" name="Freeform 12"/>
            <p:cNvSpPr/>
            <p:nvPr/>
          </p:nvSpPr>
          <p:spPr>
            <a:xfrm>
              <a:off x="0" y="0"/>
              <a:ext cx="11046253" cy="17172702"/>
            </a:xfrm>
            <a:custGeom>
              <a:avLst/>
              <a:gdLst/>
              <a:ahLst/>
              <a:cxnLst/>
              <a:rect l="l" t="t" r="r" b="b"/>
              <a:pathLst>
                <a:path w="11046253" h="17172702">
                  <a:moveTo>
                    <a:pt x="204992" y="0"/>
                  </a:moveTo>
                  <a:lnTo>
                    <a:pt x="10841261" y="0"/>
                  </a:lnTo>
                  <a:cubicBezTo>
                    <a:pt x="10954475" y="0"/>
                    <a:pt x="11046253" y="91778"/>
                    <a:pt x="11046253" y="204992"/>
                  </a:cubicBezTo>
                  <a:lnTo>
                    <a:pt x="11046253" y="16967710"/>
                  </a:lnTo>
                  <a:cubicBezTo>
                    <a:pt x="11046253" y="17080923"/>
                    <a:pt x="10954475" y="17172702"/>
                    <a:pt x="10841261" y="17172702"/>
                  </a:cubicBezTo>
                  <a:lnTo>
                    <a:pt x="204992" y="17172702"/>
                  </a:lnTo>
                  <a:cubicBezTo>
                    <a:pt x="91778" y="17172702"/>
                    <a:pt x="0" y="17080923"/>
                    <a:pt x="0" y="16967710"/>
                  </a:cubicBezTo>
                  <a:lnTo>
                    <a:pt x="0" y="204992"/>
                  </a:lnTo>
                  <a:cubicBezTo>
                    <a:pt x="0" y="91778"/>
                    <a:pt x="91778" y="0"/>
                    <a:pt x="204992" y="0"/>
                  </a:cubicBezTo>
                  <a:close/>
                </a:path>
              </a:pathLst>
            </a:custGeom>
            <a:blipFill>
              <a:blip r:embed="rId6"/>
              <a:stretch>
                <a:fillRect r="-3641"/>
              </a:stretch>
            </a:blipFill>
          </p:spPr>
          <p:txBody>
            <a:bodyPr/>
            <a:lstStyle/>
            <a:p>
              <a:endParaRPr lang="en-US"/>
            </a:p>
          </p:txBody>
        </p:sp>
      </p:grpSp>
      <p:grpSp>
        <p:nvGrpSpPr>
          <p:cNvPr id="13" name="Group 13"/>
          <p:cNvGrpSpPr/>
          <p:nvPr/>
        </p:nvGrpSpPr>
        <p:grpSpPr>
          <a:xfrm>
            <a:off x="13377389" y="1373898"/>
            <a:ext cx="3776689" cy="5871308"/>
            <a:chOff x="0" y="0"/>
            <a:chExt cx="11046253" cy="17172702"/>
          </a:xfrm>
        </p:grpSpPr>
        <p:sp>
          <p:nvSpPr>
            <p:cNvPr id="14" name="Freeform 14"/>
            <p:cNvSpPr/>
            <p:nvPr/>
          </p:nvSpPr>
          <p:spPr>
            <a:xfrm>
              <a:off x="0" y="0"/>
              <a:ext cx="11046253" cy="17172702"/>
            </a:xfrm>
            <a:custGeom>
              <a:avLst/>
              <a:gdLst/>
              <a:ahLst/>
              <a:cxnLst/>
              <a:rect l="l" t="t" r="r" b="b"/>
              <a:pathLst>
                <a:path w="11046253" h="17172702">
                  <a:moveTo>
                    <a:pt x="204992" y="0"/>
                  </a:moveTo>
                  <a:lnTo>
                    <a:pt x="10841261" y="0"/>
                  </a:lnTo>
                  <a:cubicBezTo>
                    <a:pt x="10954475" y="0"/>
                    <a:pt x="11046253" y="91778"/>
                    <a:pt x="11046253" y="204992"/>
                  </a:cubicBezTo>
                  <a:lnTo>
                    <a:pt x="11046253" y="16967710"/>
                  </a:lnTo>
                  <a:cubicBezTo>
                    <a:pt x="11046253" y="17080923"/>
                    <a:pt x="10954475" y="17172702"/>
                    <a:pt x="10841261" y="17172702"/>
                  </a:cubicBezTo>
                  <a:lnTo>
                    <a:pt x="204992" y="17172702"/>
                  </a:lnTo>
                  <a:cubicBezTo>
                    <a:pt x="91778" y="17172702"/>
                    <a:pt x="0" y="17080923"/>
                    <a:pt x="0" y="16967710"/>
                  </a:cubicBezTo>
                  <a:lnTo>
                    <a:pt x="0" y="204992"/>
                  </a:lnTo>
                  <a:cubicBezTo>
                    <a:pt x="0" y="91778"/>
                    <a:pt x="91778" y="0"/>
                    <a:pt x="204992" y="0"/>
                  </a:cubicBezTo>
                  <a:close/>
                </a:path>
              </a:pathLst>
            </a:custGeom>
            <a:blipFill>
              <a:blip r:embed="rId7"/>
              <a:stretch>
                <a:fillRect l="-1820" r="-1820"/>
              </a:stretch>
            </a:blipFill>
          </p:spPr>
          <p:txBody>
            <a:bodyPr/>
            <a:lstStyle/>
            <a:p>
              <a:endParaRPr lang="en-US"/>
            </a:p>
          </p:txBody>
        </p:sp>
      </p:grpSp>
      <p:sp>
        <p:nvSpPr>
          <p:cNvPr id="15" name="Freeform 15"/>
          <p:cNvSpPr/>
          <p:nvPr/>
        </p:nvSpPr>
        <p:spPr>
          <a:xfrm rot="8100000">
            <a:off x="4202028" y="-474280"/>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8">
              <a:alphaModFix amt="34000"/>
            </a:blip>
            <a:stretch>
              <a:fillRect/>
            </a:stretch>
          </a:blipFill>
        </p:spPr>
        <p:txBody>
          <a:bodyPr/>
          <a:lstStyle/>
          <a:p>
            <a:endParaRPr lang="en-US"/>
          </a:p>
        </p:txBody>
      </p:sp>
      <p:grpSp>
        <p:nvGrpSpPr>
          <p:cNvPr id="16" name="Group 16"/>
          <p:cNvGrpSpPr/>
          <p:nvPr/>
        </p:nvGrpSpPr>
        <p:grpSpPr>
          <a:xfrm>
            <a:off x="261339" y="1857249"/>
            <a:ext cx="9671733" cy="2070549"/>
            <a:chOff x="0" y="0"/>
            <a:chExt cx="12895644" cy="2760732"/>
          </a:xfrm>
        </p:grpSpPr>
        <p:sp>
          <p:nvSpPr>
            <p:cNvPr id="17" name="Freeform 17"/>
            <p:cNvSpPr/>
            <p:nvPr/>
          </p:nvSpPr>
          <p:spPr>
            <a:xfrm>
              <a:off x="922591" y="545718"/>
              <a:ext cx="11973053" cy="2215015"/>
            </a:xfrm>
            <a:custGeom>
              <a:avLst/>
              <a:gdLst/>
              <a:ahLst/>
              <a:cxnLst/>
              <a:rect l="l" t="t" r="r" b="b"/>
              <a:pathLst>
                <a:path w="11973053" h="2215015">
                  <a:moveTo>
                    <a:pt x="0" y="0"/>
                  </a:moveTo>
                  <a:lnTo>
                    <a:pt x="11973053" y="0"/>
                  </a:lnTo>
                  <a:lnTo>
                    <a:pt x="11973053" y="2215014"/>
                  </a:lnTo>
                  <a:lnTo>
                    <a:pt x="0" y="221501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TextBox 18"/>
            <p:cNvSpPr txBox="1"/>
            <p:nvPr/>
          </p:nvSpPr>
          <p:spPr>
            <a:xfrm>
              <a:off x="2023972" y="1111063"/>
              <a:ext cx="10013010" cy="1036699"/>
            </a:xfrm>
            <a:prstGeom prst="rect">
              <a:avLst/>
            </a:prstGeom>
          </p:spPr>
          <p:txBody>
            <a:bodyPr lIns="0" tIns="0" rIns="0" bIns="0" rtlCol="0" anchor="t">
              <a:spAutoFit/>
            </a:bodyPr>
            <a:lstStyle/>
            <a:p>
              <a:pPr algn="l">
                <a:lnSpc>
                  <a:spcPts val="3213"/>
                </a:lnSpc>
              </a:pPr>
              <a:r>
                <a:rPr lang="en-US" sz="2295">
                  <a:solidFill>
                    <a:srgbClr val="FFFFFF"/>
                  </a:solidFill>
                  <a:latin typeface="Brandon Grotesque"/>
                  <a:ea typeface="Brandon Grotesque"/>
                  <a:cs typeface="Brandon Grotesque"/>
                  <a:sym typeface="Brandon Grotesque"/>
                </a:rPr>
                <a:t>Customer:</a:t>
              </a:r>
            </a:p>
            <a:p>
              <a:pPr algn="ctr">
                <a:lnSpc>
                  <a:spcPts val="3213"/>
                </a:lnSpc>
              </a:pPr>
              <a:r>
                <a:rPr lang="en-US" sz="2295">
                  <a:solidFill>
                    <a:srgbClr val="FFFFFF"/>
                  </a:solidFill>
                  <a:latin typeface="Brandon Grotesque"/>
                  <a:ea typeface="Brandon Grotesque"/>
                  <a:cs typeface="Brandon Grotesque"/>
                  <a:sym typeface="Brandon Grotesque"/>
                </a:rPr>
                <a:t>“I don’t care what your policy says!”</a:t>
              </a:r>
            </a:p>
          </p:txBody>
        </p:sp>
        <p:grpSp>
          <p:nvGrpSpPr>
            <p:cNvPr id="19" name="Group 19"/>
            <p:cNvGrpSpPr>
              <a:grpSpLocks noChangeAspect="1"/>
            </p:cNvGrpSpPr>
            <p:nvPr/>
          </p:nvGrpSpPr>
          <p:grpSpPr>
            <a:xfrm>
              <a:off x="0" y="0"/>
              <a:ext cx="1845183" cy="1845183"/>
              <a:chOff x="0" y="0"/>
              <a:chExt cx="14840029" cy="14840029"/>
            </a:xfrm>
          </p:grpSpPr>
          <p:sp>
            <p:nvSpPr>
              <p:cNvPr id="20" name="Freeform 20"/>
              <p:cNvSpPr/>
              <p:nvPr/>
            </p:nvSpPr>
            <p:spPr>
              <a:xfrm>
                <a:off x="-33258" y="-75"/>
                <a:ext cx="14906544" cy="14840178"/>
              </a:xfrm>
              <a:custGeom>
                <a:avLst/>
                <a:gdLst/>
                <a:ahLst/>
                <a:cxnLst/>
                <a:rect l="l" t="t" r="r" b="b"/>
                <a:pathLst>
                  <a:path w="14906544" h="14840178">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B90014"/>
              </a:solidFill>
            </p:spPr>
            <p:txBody>
              <a:bodyPr/>
              <a:lstStyle/>
              <a:p>
                <a:endParaRPr lang="en-US"/>
              </a:p>
            </p:txBody>
          </p:sp>
          <p:sp>
            <p:nvSpPr>
              <p:cNvPr id="21" name="Freeform 21"/>
              <p:cNvSpPr/>
              <p:nvPr/>
            </p:nvSpPr>
            <p:spPr>
              <a:xfrm>
                <a:off x="168022" y="200309"/>
                <a:ext cx="14503985" cy="14439411"/>
              </a:xfrm>
              <a:custGeom>
                <a:avLst/>
                <a:gdLst/>
                <a:ahLst/>
                <a:cxnLst/>
                <a:rect l="l" t="t" r="r" b="b"/>
                <a:pathLst>
                  <a:path w="14503985" h="14439411">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p:spPr>
            <p:txBody>
              <a:bodyPr/>
              <a:lstStyle/>
              <a:p>
                <a:endParaRPr lang="en-US"/>
              </a:p>
            </p:txBody>
          </p:sp>
          <p:sp>
            <p:nvSpPr>
              <p:cNvPr id="22" name="Freeform 22"/>
              <p:cNvSpPr/>
              <p:nvPr/>
            </p:nvSpPr>
            <p:spPr>
              <a:xfrm>
                <a:off x="531276" y="561946"/>
                <a:ext cx="13777477" cy="13716137"/>
              </a:xfrm>
              <a:custGeom>
                <a:avLst/>
                <a:gdLst/>
                <a:ahLst/>
                <a:cxnLst/>
                <a:rect l="l" t="t" r="r" b="b"/>
                <a:pathLst>
                  <a:path w="13777477" h="1371613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9"/>
                <a:stretch>
                  <a:fillRect l="223" r="-76424"/>
                </a:stretch>
              </a:blipFill>
            </p:spPr>
            <p:txBody>
              <a:bodyPr/>
              <a:lstStyle/>
              <a:p>
                <a:endParaRPr lang="en-US"/>
              </a:p>
            </p:txBody>
          </p:sp>
        </p:grpSp>
      </p:grpSp>
      <p:sp>
        <p:nvSpPr>
          <p:cNvPr id="23" name="TextBox 23"/>
          <p:cNvSpPr txBox="1"/>
          <p:nvPr/>
        </p:nvSpPr>
        <p:spPr>
          <a:xfrm>
            <a:off x="482945" y="4233352"/>
            <a:ext cx="6893199" cy="712470"/>
          </a:xfrm>
          <a:prstGeom prst="rect">
            <a:avLst/>
          </a:prstGeom>
        </p:spPr>
        <p:txBody>
          <a:bodyPr lIns="0" tIns="0" rIns="0" bIns="0" rtlCol="0" anchor="t">
            <a:spAutoFit/>
          </a:bodyPr>
          <a:lstStyle/>
          <a:p>
            <a:pPr algn="ctr">
              <a:lnSpc>
                <a:spcPts val="5880"/>
              </a:lnSpc>
            </a:pPr>
            <a:r>
              <a:rPr lang="en-US" sz="4200" dirty="0">
                <a:solidFill>
                  <a:srgbClr val="000000"/>
                </a:solidFill>
                <a:latin typeface="Brandon Grotesque"/>
                <a:ea typeface="Brandon Grotesque"/>
                <a:cs typeface="Brandon Grotesque"/>
                <a:sym typeface="Brandon Grotesque"/>
              </a:rPr>
              <a:t>What emotion do you hear?</a:t>
            </a:r>
          </a:p>
        </p:txBody>
      </p:sp>
      <p:grpSp>
        <p:nvGrpSpPr>
          <p:cNvPr id="24" name="Group 24"/>
          <p:cNvGrpSpPr/>
          <p:nvPr/>
        </p:nvGrpSpPr>
        <p:grpSpPr>
          <a:xfrm>
            <a:off x="3771754" y="7321406"/>
            <a:ext cx="10294953" cy="2538272"/>
            <a:chOff x="0" y="0"/>
            <a:chExt cx="13726604" cy="3384362"/>
          </a:xfrm>
        </p:grpSpPr>
        <p:sp>
          <p:nvSpPr>
            <p:cNvPr id="25" name="Freeform 25"/>
            <p:cNvSpPr/>
            <p:nvPr/>
          </p:nvSpPr>
          <p:spPr>
            <a:xfrm>
              <a:off x="0" y="0"/>
              <a:ext cx="13537449" cy="3384362"/>
            </a:xfrm>
            <a:custGeom>
              <a:avLst/>
              <a:gdLst/>
              <a:ahLst/>
              <a:cxnLst/>
              <a:rect l="l" t="t" r="r" b="b"/>
              <a:pathLst>
                <a:path w="13537449" h="3384362">
                  <a:moveTo>
                    <a:pt x="0" y="0"/>
                  </a:moveTo>
                  <a:lnTo>
                    <a:pt x="13537449" y="0"/>
                  </a:lnTo>
                  <a:lnTo>
                    <a:pt x="13537449" y="3384362"/>
                  </a:lnTo>
                  <a:lnTo>
                    <a:pt x="0" y="338436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6" name="TextBox 26"/>
            <p:cNvSpPr txBox="1"/>
            <p:nvPr/>
          </p:nvSpPr>
          <p:spPr>
            <a:xfrm>
              <a:off x="2116590" y="-47625"/>
              <a:ext cx="11610014" cy="2967100"/>
            </a:xfrm>
            <a:prstGeom prst="rect">
              <a:avLst/>
            </a:prstGeom>
          </p:spPr>
          <p:txBody>
            <a:bodyPr lIns="0" tIns="0" rIns="0" bIns="0" rtlCol="0" anchor="t">
              <a:spAutoFit/>
            </a:bodyPr>
            <a:lstStyle/>
            <a:p>
              <a:pPr algn="l">
                <a:lnSpc>
                  <a:spcPts val="3519"/>
                </a:lnSpc>
              </a:pPr>
              <a:r>
                <a:rPr lang="en-US" sz="2514" dirty="0">
                  <a:solidFill>
                    <a:srgbClr val="000000"/>
                  </a:solidFill>
                  <a:latin typeface="Brandon Grotesque"/>
                  <a:ea typeface="Brandon Grotesque"/>
                  <a:cs typeface="Brandon Grotesque"/>
                  <a:sym typeface="Brandon Grotesque"/>
                </a:rPr>
                <a:t>Remember:</a:t>
              </a:r>
            </a:p>
            <a:p>
              <a:pPr marL="448218" lvl="1" indent="-224109" algn="l">
                <a:lnSpc>
                  <a:spcPts val="2906"/>
                </a:lnSpc>
                <a:buFont typeface="Arial"/>
                <a:buChar char="•"/>
              </a:pPr>
              <a:r>
                <a:rPr lang="en-US" sz="2076" dirty="0">
                  <a:solidFill>
                    <a:srgbClr val="000000"/>
                  </a:solidFill>
                  <a:latin typeface="Brandon Grotesque"/>
                  <a:ea typeface="Brandon Grotesque"/>
                  <a:cs typeface="Brandon Grotesque"/>
                  <a:sym typeface="Brandon Grotesque"/>
                </a:rPr>
                <a:t>Stay calm - don’t match negative emotion.</a:t>
              </a:r>
            </a:p>
            <a:p>
              <a:pPr marL="448218" lvl="1" indent="-224109" algn="l">
                <a:lnSpc>
                  <a:spcPts val="2906"/>
                </a:lnSpc>
                <a:buFont typeface="Arial"/>
                <a:buChar char="•"/>
              </a:pPr>
              <a:r>
                <a:rPr lang="en-US" sz="2076" dirty="0">
                  <a:solidFill>
                    <a:srgbClr val="000000"/>
                  </a:solidFill>
                  <a:latin typeface="Brandon Grotesque"/>
                  <a:ea typeface="Brandon Grotesque"/>
                  <a:cs typeface="Brandon Grotesque"/>
                  <a:sym typeface="Brandon Grotesque"/>
                </a:rPr>
                <a:t>Listen completely before responding</a:t>
              </a:r>
            </a:p>
            <a:p>
              <a:pPr marL="448218" lvl="1" indent="-224109" algn="l">
                <a:lnSpc>
                  <a:spcPts val="2906"/>
                </a:lnSpc>
                <a:buFont typeface="Arial"/>
                <a:buChar char="•"/>
              </a:pPr>
              <a:r>
                <a:rPr lang="en-US" sz="2076" dirty="0">
                  <a:solidFill>
                    <a:srgbClr val="000000"/>
                  </a:solidFill>
                  <a:latin typeface="Brandon Grotesque"/>
                  <a:ea typeface="Brandon Grotesque"/>
                  <a:cs typeface="Brandon Grotesque"/>
                  <a:sym typeface="Brandon Grotesque"/>
                </a:rPr>
                <a:t>Acknowledge the emotion before explaining the solution</a:t>
              </a:r>
            </a:p>
            <a:p>
              <a:pPr marL="448218" lvl="1" indent="-224109" algn="l">
                <a:lnSpc>
                  <a:spcPts val="2906"/>
                </a:lnSpc>
                <a:buFont typeface="Arial"/>
                <a:buChar char="•"/>
              </a:pPr>
              <a:r>
                <a:rPr lang="en-US" sz="2076" dirty="0">
                  <a:solidFill>
                    <a:srgbClr val="000000"/>
                  </a:solidFill>
                  <a:latin typeface="Brandon Grotesque"/>
                  <a:ea typeface="Brandon Grotesque"/>
                  <a:cs typeface="Brandon Grotesque"/>
                  <a:sym typeface="Brandon Grotesque"/>
                </a:rPr>
                <a:t>Focus on what you can do, not just what you can’t</a:t>
              </a:r>
            </a:p>
            <a:p>
              <a:pPr marL="448218" lvl="1" indent="-224109" algn="l">
                <a:lnSpc>
                  <a:spcPts val="2906"/>
                </a:lnSpc>
                <a:buFont typeface="Arial"/>
                <a:buChar char="•"/>
              </a:pPr>
              <a:r>
                <a:rPr lang="en-US" sz="2076" dirty="0">
                  <a:solidFill>
                    <a:srgbClr val="000000"/>
                  </a:solidFill>
                  <a:latin typeface="Brandon Grotesque"/>
                  <a:ea typeface="Brandon Grotesque"/>
                  <a:cs typeface="Brandon Grotesque"/>
                  <a:sym typeface="Brandon Grotesque"/>
                </a:rPr>
                <a:t>Keep the conversation moving forward</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heel(1)">
                                      <p:cBhvr>
                                        <p:cTn id="18"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4006771" y="7882265"/>
            <a:ext cx="14820606" cy="3758329"/>
            <a:chOff x="0" y="0"/>
            <a:chExt cx="28744441" cy="7289248"/>
          </a:xfrm>
        </p:grpSpPr>
        <p:sp>
          <p:nvSpPr>
            <p:cNvPr id="5" name="Freeform 5"/>
            <p:cNvSpPr/>
            <p:nvPr/>
          </p:nvSpPr>
          <p:spPr>
            <a:xfrm>
              <a:off x="0" y="0"/>
              <a:ext cx="28744441" cy="7289248"/>
            </a:xfrm>
            <a:custGeom>
              <a:avLst/>
              <a:gdLst/>
              <a:ahLst/>
              <a:cxnLst/>
              <a:rect l="l" t="t" r="r" b="b"/>
              <a:pathLst>
                <a:path w="28744441" h="7289248">
                  <a:moveTo>
                    <a:pt x="52238" y="0"/>
                  </a:moveTo>
                  <a:lnTo>
                    <a:pt x="28692202" y="0"/>
                  </a:lnTo>
                  <a:cubicBezTo>
                    <a:pt x="28706059" y="0"/>
                    <a:pt x="28719345" y="5504"/>
                    <a:pt x="28729139" y="15300"/>
                  </a:cubicBezTo>
                  <a:cubicBezTo>
                    <a:pt x="28738937" y="25096"/>
                    <a:pt x="28744441" y="38383"/>
                    <a:pt x="28744441" y="52238"/>
                  </a:cubicBezTo>
                  <a:lnTo>
                    <a:pt x="28744441" y="7237010"/>
                  </a:lnTo>
                  <a:cubicBezTo>
                    <a:pt x="28744441" y="7265860"/>
                    <a:pt x="28721053" y="7289248"/>
                    <a:pt x="28692202" y="7289248"/>
                  </a:cubicBezTo>
                  <a:lnTo>
                    <a:pt x="52238" y="7289248"/>
                  </a:lnTo>
                  <a:cubicBezTo>
                    <a:pt x="23388" y="7289248"/>
                    <a:pt x="0" y="7265860"/>
                    <a:pt x="0" y="7237010"/>
                  </a:cubicBezTo>
                  <a:lnTo>
                    <a:pt x="0" y="52238"/>
                  </a:lnTo>
                  <a:cubicBezTo>
                    <a:pt x="0" y="23388"/>
                    <a:pt x="23388" y="0"/>
                    <a:pt x="52238" y="0"/>
                  </a:cubicBezTo>
                  <a:close/>
                </a:path>
              </a:pathLst>
            </a:custGeom>
            <a:blipFill>
              <a:blip r:embed="rId4"/>
              <a:stretch>
                <a:fillRect t="-121225" b="-41503"/>
              </a:stretch>
            </a:blipFill>
          </p:spPr>
          <p:txBody>
            <a:bodyPr/>
            <a:lstStyle/>
            <a:p>
              <a:endParaRPr lang="en-US"/>
            </a:p>
          </p:txBody>
        </p:sp>
      </p:grpSp>
      <p:sp>
        <p:nvSpPr>
          <p:cNvPr id="6" name="Freeform 6"/>
          <p:cNvSpPr/>
          <p:nvPr/>
        </p:nvSpPr>
        <p:spPr>
          <a:xfrm>
            <a:off x="-959635" y="7671504"/>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1028700" y="3725348"/>
            <a:ext cx="5112640" cy="894712"/>
          </a:xfrm>
          <a:custGeom>
            <a:avLst/>
            <a:gdLst/>
            <a:ahLst/>
            <a:cxnLst/>
            <a:rect l="l" t="t" r="r" b="b"/>
            <a:pathLst>
              <a:path w="5112640" h="894712">
                <a:moveTo>
                  <a:pt x="0" y="0"/>
                </a:moveTo>
                <a:lnTo>
                  <a:pt x="5112640" y="0"/>
                </a:lnTo>
                <a:lnTo>
                  <a:pt x="5112640" y="894712"/>
                </a:lnTo>
                <a:lnTo>
                  <a:pt x="0" y="89471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1028700" y="5476638"/>
            <a:ext cx="5112640" cy="894712"/>
          </a:xfrm>
          <a:custGeom>
            <a:avLst/>
            <a:gdLst/>
            <a:ahLst/>
            <a:cxnLst/>
            <a:rect l="l" t="t" r="r" b="b"/>
            <a:pathLst>
              <a:path w="5112640" h="894712">
                <a:moveTo>
                  <a:pt x="0" y="0"/>
                </a:moveTo>
                <a:lnTo>
                  <a:pt x="5112640" y="0"/>
                </a:lnTo>
                <a:lnTo>
                  <a:pt x="5112640" y="894711"/>
                </a:lnTo>
                <a:lnTo>
                  <a:pt x="0" y="8947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9" name="Group 9"/>
          <p:cNvGrpSpPr/>
          <p:nvPr/>
        </p:nvGrpSpPr>
        <p:grpSpPr>
          <a:xfrm>
            <a:off x="1616046" y="3922788"/>
            <a:ext cx="4588519" cy="998513"/>
            <a:chOff x="0" y="0"/>
            <a:chExt cx="2540996" cy="552949"/>
          </a:xfrm>
        </p:grpSpPr>
        <p:sp>
          <p:nvSpPr>
            <p:cNvPr id="10" name="Freeform 10"/>
            <p:cNvSpPr/>
            <p:nvPr/>
          </p:nvSpPr>
          <p:spPr>
            <a:xfrm>
              <a:off x="0" y="0"/>
              <a:ext cx="2540995" cy="552949"/>
            </a:xfrm>
            <a:custGeom>
              <a:avLst/>
              <a:gdLst/>
              <a:ahLst/>
              <a:cxnLst/>
              <a:rect l="l" t="t" r="r" b="b"/>
              <a:pathLst>
                <a:path w="2540995" h="552949">
                  <a:moveTo>
                    <a:pt x="203200" y="0"/>
                  </a:moveTo>
                  <a:lnTo>
                    <a:pt x="2540995" y="0"/>
                  </a:lnTo>
                  <a:lnTo>
                    <a:pt x="2337795" y="552949"/>
                  </a:lnTo>
                  <a:lnTo>
                    <a:pt x="0" y="552949"/>
                  </a:lnTo>
                  <a:lnTo>
                    <a:pt x="203200" y="0"/>
                  </a:lnTo>
                  <a:close/>
                </a:path>
              </a:pathLst>
            </a:custGeom>
            <a:solidFill>
              <a:srgbClr val="FFFFFF"/>
            </a:solidFill>
          </p:spPr>
          <p:txBody>
            <a:bodyPr/>
            <a:lstStyle/>
            <a:p>
              <a:endParaRPr lang="en-US"/>
            </a:p>
          </p:txBody>
        </p:sp>
        <p:sp>
          <p:nvSpPr>
            <p:cNvPr id="11" name="TextBox 11"/>
            <p:cNvSpPr txBox="1"/>
            <p:nvPr/>
          </p:nvSpPr>
          <p:spPr>
            <a:xfrm>
              <a:off x="101600" y="-57150"/>
              <a:ext cx="2337796" cy="610099"/>
            </a:xfrm>
            <a:prstGeom prst="rect">
              <a:avLst/>
            </a:prstGeom>
          </p:spPr>
          <p:txBody>
            <a:bodyPr lIns="50800" tIns="50800" rIns="50800" bIns="50800" rtlCol="0" anchor="ctr"/>
            <a:lstStyle/>
            <a:p>
              <a:pPr algn="ctr">
                <a:lnSpc>
                  <a:spcPts val="2796"/>
                </a:lnSpc>
              </a:pPr>
              <a:endParaRPr/>
            </a:p>
          </p:txBody>
        </p:sp>
      </p:grpSp>
      <p:grpSp>
        <p:nvGrpSpPr>
          <p:cNvPr id="12" name="Group 12"/>
          <p:cNvGrpSpPr/>
          <p:nvPr/>
        </p:nvGrpSpPr>
        <p:grpSpPr>
          <a:xfrm>
            <a:off x="1616046" y="5674077"/>
            <a:ext cx="4588519" cy="998513"/>
            <a:chOff x="0" y="0"/>
            <a:chExt cx="2540996" cy="552949"/>
          </a:xfrm>
        </p:grpSpPr>
        <p:sp>
          <p:nvSpPr>
            <p:cNvPr id="13" name="Freeform 13"/>
            <p:cNvSpPr/>
            <p:nvPr/>
          </p:nvSpPr>
          <p:spPr>
            <a:xfrm>
              <a:off x="0" y="0"/>
              <a:ext cx="2540995" cy="552949"/>
            </a:xfrm>
            <a:custGeom>
              <a:avLst/>
              <a:gdLst/>
              <a:ahLst/>
              <a:cxnLst/>
              <a:rect l="l" t="t" r="r" b="b"/>
              <a:pathLst>
                <a:path w="2540995" h="552949">
                  <a:moveTo>
                    <a:pt x="203200" y="0"/>
                  </a:moveTo>
                  <a:lnTo>
                    <a:pt x="2540995" y="0"/>
                  </a:lnTo>
                  <a:lnTo>
                    <a:pt x="2337795" y="552949"/>
                  </a:lnTo>
                  <a:lnTo>
                    <a:pt x="0" y="552949"/>
                  </a:lnTo>
                  <a:lnTo>
                    <a:pt x="203200" y="0"/>
                  </a:lnTo>
                  <a:close/>
                </a:path>
              </a:pathLst>
            </a:custGeom>
            <a:solidFill>
              <a:srgbClr val="FFFFFF"/>
            </a:solidFill>
          </p:spPr>
          <p:txBody>
            <a:bodyPr/>
            <a:lstStyle/>
            <a:p>
              <a:endParaRPr lang="en-US"/>
            </a:p>
          </p:txBody>
        </p:sp>
        <p:sp>
          <p:nvSpPr>
            <p:cNvPr id="14" name="TextBox 14"/>
            <p:cNvSpPr txBox="1"/>
            <p:nvPr/>
          </p:nvSpPr>
          <p:spPr>
            <a:xfrm>
              <a:off x="101600" y="-57150"/>
              <a:ext cx="2337796" cy="610099"/>
            </a:xfrm>
            <a:prstGeom prst="rect">
              <a:avLst/>
            </a:prstGeom>
          </p:spPr>
          <p:txBody>
            <a:bodyPr lIns="50800" tIns="50800" rIns="50800" bIns="50800" rtlCol="0" anchor="ctr"/>
            <a:lstStyle/>
            <a:p>
              <a:pPr algn="ctr">
                <a:lnSpc>
                  <a:spcPts val="2796"/>
                </a:lnSpc>
              </a:pPr>
              <a:endParaRPr/>
            </a:p>
          </p:txBody>
        </p:sp>
      </p:grpSp>
      <p:sp>
        <p:nvSpPr>
          <p:cNvPr id="15" name="TextBox 15"/>
          <p:cNvSpPr txBox="1"/>
          <p:nvPr/>
        </p:nvSpPr>
        <p:spPr>
          <a:xfrm>
            <a:off x="3585020" y="254016"/>
            <a:ext cx="13428732" cy="684238"/>
          </a:xfrm>
          <a:prstGeom prst="rect">
            <a:avLst/>
          </a:prstGeom>
        </p:spPr>
        <p:txBody>
          <a:bodyPr lIns="0" tIns="0" rIns="0" bIns="0" rtlCol="0" anchor="t">
            <a:spAutoFit/>
          </a:bodyPr>
          <a:lstStyle/>
          <a:p>
            <a:pPr algn="l">
              <a:lnSpc>
                <a:spcPts val="5370"/>
              </a:lnSpc>
            </a:pPr>
            <a:r>
              <a:rPr lang="en-US" sz="4589" b="1">
                <a:solidFill>
                  <a:srgbClr val="000000"/>
                </a:solidFill>
                <a:latin typeface="Open Sauce Bold"/>
                <a:ea typeface="Open Sauce Bold"/>
                <a:cs typeface="Open Sauce Bold"/>
                <a:sym typeface="Open Sauce Bold"/>
              </a:rPr>
              <a:t>Delivering Difficult News with Confidence</a:t>
            </a:r>
          </a:p>
        </p:txBody>
      </p:sp>
      <p:sp>
        <p:nvSpPr>
          <p:cNvPr id="16" name="Freeform 16"/>
          <p:cNvSpPr/>
          <p:nvPr/>
        </p:nvSpPr>
        <p:spPr>
          <a:xfrm>
            <a:off x="14499644" y="8039339"/>
            <a:ext cx="6588976" cy="1218961"/>
          </a:xfrm>
          <a:custGeom>
            <a:avLst/>
            <a:gdLst/>
            <a:ahLst/>
            <a:cxnLst/>
            <a:rect l="l" t="t" r="r" b="b"/>
            <a:pathLst>
              <a:path w="6588976" h="1218961">
                <a:moveTo>
                  <a:pt x="0" y="0"/>
                </a:moveTo>
                <a:lnTo>
                  <a:pt x="6588976" y="0"/>
                </a:lnTo>
                <a:lnTo>
                  <a:pt x="6588976" y="1218961"/>
                </a:lnTo>
                <a:lnTo>
                  <a:pt x="0" y="121896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7"/>
          <p:cNvSpPr/>
          <p:nvPr/>
        </p:nvSpPr>
        <p:spPr>
          <a:xfrm rot="8000655">
            <a:off x="12414478" y="-1007594"/>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8">
              <a:alphaModFix amt="34000"/>
            </a:blip>
            <a:stretch>
              <a:fillRect/>
            </a:stretch>
          </a:blipFill>
        </p:spPr>
        <p:txBody>
          <a:bodyPr/>
          <a:lstStyle/>
          <a:p>
            <a:endParaRPr lang="en-US"/>
          </a:p>
        </p:txBody>
      </p:sp>
      <p:sp>
        <p:nvSpPr>
          <p:cNvPr id="18" name="Freeform 18"/>
          <p:cNvSpPr/>
          <p:nvPr/>
        </p:nvSpPr>
        <p:spPr>
          <a:xfrm>
            <a:off x="1616046" y="3413691"/>
            <a:ext cx="934436" cy="934436"/>
          </a:xfrm>
          <a:custGeom>
            <a:avLst/>
            <a:gdLst/>
            <a:ahLst/>
            <a:cxnLst/>
            <a:rect l="l" t="t" r="r" b="b"/>
            <a:pathLst>
              <a:path w="934436" h="934436">
                <a:moveTo>
                  <a:pt x="0" y="0"/>
                </a:moveTo>
                <a:lnTo>
                  <a:pt x="934436" y="0"/>
                </a:lnTo>
                <a:lnTo>
                  <a:pt x="934436" y="934436"/>
                </a:lnTo>
                <a:lnTo>
                  <a:pt x="0" y="93443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19"/>
          <p:cNvSpPr/>
          <p:nvPr/>
        </p:nvSpPr>
        <p:spPr>
          <a:xfrm>
            <a:off x="1616046" y="5164981"/>
            <a:ext cx="934436" cy="934436"/>
          </a:xfrm>
          <a:custGeom>
            <a:avLst/>
            <a:gdLst/>
            <a:ahLst/>
            <a:cxnLst/>
            <a:rect l="l" t="t" r="r" b="b"/>
            <a:pathLst>
              <a:path w="934436" h="934436">
                <a:moveTo>
                  <a:pt x="0" y="0"/>
                </a:moveTo>
                <a:lnTo>
                  <a:pt x="934436" y="0"/>
                </a:lnTo>
                <a:lnTo>
                  <a:pt x="934436" y="934435"/>
                </a:lnTo>
                <a:lnTo>
                  <a:pt x="0" y="93443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0" name="Freeform 20"/>
          <p:cNvSpPr/>
          <p:nvPr/>
        </p:nvSpPr>
        <p:spPr>
          <a:xfrm>
            <a:off x="622254" y="3516342"/>
            <a:ext cx="406446" cy="406446"/>
          </a:xfrm>
          <a:custGeom>
            <a:avLst/>
            <a:gdLst/>
            <a:ahLst/>
            <a:cxnLst/>
            <a:rect l="l" t="t" r="r" b="b"/>
            <a:pathLst>
              <a:path w="406446" h="406446">
                <a:moveTo>
                  <a:pt x="0" y="0"/>
                </a:moveTo>
                <a:lnTo>
                  <a:pt x="406446" y="0"/>
                </a:lnTo>
                <a:lnTo>
                  <a:pt x="406446" y="406446"/>
                </a:lnTo>
                <a:lnTo>
                  <a:pt x="0" y="40644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grpSp>
        <p:nvGrpSpPr>
          <p:cNvPr id="21" name="Group 21"/>
          <p:cNvGrpSpPr/>
          <p:nvPr/>
        </p:nvGrpSpPr>
        <p:grpSpPr>
          <a:xfrm>
            <a:off x="8617561" y="2430872"/>
            <a:ext cx="19233745" cy="5669560"/>
            <a:chOff x="0" y="0"/>
            <a:chExt cx="25644994" cy="7559414"/>
          </a:xfrm>
        </p:grpSpPr>
        <p:grpSp>
          <p:nvGrpSpPr>
            <p:cNvPr id="22" name="Group 22"/>
            <p:cNvGrpSpPr/>
            <p:nvPr/>
          </p:nvGrpSpPr>
          <p:grpSpPr>
            <a:xfrm>
              <a:off x="0" y="0"/>
              <a:ext cx="25644994" cy="7559414"/>
              <a:chOff x="0" y="0"/>
              <a:chExt cx="5065678" cy="1493217"/>
            </a:xfrm>
          </p:grpSpPr>
          <p:sp>
            <p:nvSpPr>
              <p:cNvPr id="23" name="Freeform 23"/>
              <p:cNvSpPr/>
              <p:nvPr/>
            </p:nvSpPr>
            <p:spPr>
              <a:xfrm>
                <a:off x="0" y="0"/>
                <a:ext cx="5065678" cy="1493217"/>
              </a:xfrm>
              <a:custGeom>
                <a:avLst/>
                <a:gdLst/>
                <a:ahLst/>
                <a:cxnLst/>
                <a:rect l="l" t="t" r="r" b="b"/>
                <a:pathLst>
                  <a:path w="5065678" h="1493217">
                    <a:moveTo>
                      <a:pt x="33295" y="0"/>
                    </a:moveTo>
                    <a:lnTo>
                      <a:pt x="5032383" y="0"/>
                    </a:lnTo>
                    <a:cubicBezTo>
                      <a:pt x="5041213" y="0"/>
                      <a:pt x="5049682" y="3508"/>
                      <a:pt x="5055926" y="9752"/>
                    </a:cubicBezTo>
                    <a:cubicBezTo>
                      <a:pt x="5062170" y="15996"/>
                      <a:pt x="5065678" y="24465"/>
                      <a:pt x="5065678" y="33295"/>
                    </a:cubicBezTo>
                    <a:lnTo>
                      <a:pt x="5065678" y="1459922"/>
                    </a:lnTo>
                    <a:cubicBezTo>
                      <a:pt x="5065678" y="1478311"/>
                      <a:pt x="5050771" y="1493217"/>
                      <a:pt x="5032383" y="1493217"/>
                    </a:cubicBezTo>
                    <a:lnTo>
                      <a:pt x="33295" y="1493217"/>
                    </a:lnTo>
                    <a:cubicBezTo>
                      <a:pt x="14907" y="1493217"/>
                      <a:pt x="0" y="1478311"/>
                      <a:pt x="0" y="1459922"/>
                    </a:cubicBezTo>
                    <a:lnTo>
                      <a:pt x="0" y="33295"/>
                    </a:lnTo>
                    <a:cubicBezTo>
                      <a:pt x="0" y="14907"/>
                      <a:pt x="14907" y="0"/>
                      <a:pt x="33295" y="0"/>
                    </a:cubicBezTo>
                    <a:close/>
                  </a:path>
                </a:pathLst>
              </a:custGeom>
              <a:solidFill>
                <a:srgbClr val="B90014"/>
              </a:solidFill>
            </p:spPr>
            <p:txBody>
              <a:bodyPr/>
              <a:lstStyle/>
              <a:p>
                <a:endParaRPr lang="en-US"/>
              </a:p>
            </p:txBody>
          </p:sp>
          <p:sp>
            <p:nvSpPr>
              <p:cNvPr id="24" name="TextBox 24"/>
              <p:cNvSpPr txBox="1"/>
              <p:nvPr/>
            </p:nvSpPr>
            <p:spPr>
              <a:xfrm>
                <a:off x="0" y="-57150"/>
                <a:ext cx="5065678" cy="1550367"/>
              </a:xfrm>
              <a:prstGeom prst="rect">
                <a:avLst/>
              </a:prstGeom>
            </p:spPr>
            <p:txBody>
              <a:bodyPr lIns="61414" tIns="61414" rIns="61414" bIns="61414" rtlCol="0" anchor="ctr"/>
              <a:lstStyle/>
              <a:p>
                <a:pPr algn="ctr">
                  <a:lnSpc>
                    <a:spcPts val="2796"/>
                  </a:lnSpc>
                </a:pPr>
                <a:endParaRPr/>
              </a:p>
            </p:txBody>
          </p:sp>
        </p:grpSp>
        <p:sp>
          <p:nvSpPr>
            <p:cNvPr id="25" name="Freeform 25"/>
            <p:cNvSpPr/>
            <p:nvPr/>
          </p:nvSpPr>
          <p:spPr>
            <a:xfrm>
              <a:off x="1575655" y="564978"/>
              <a:ext cx="10987101" cy="2032614"/>
            </a:xfrm>
            <a:custGeom>
              <a:avLst/>
              <a:gdLst/>
              <a:ahLst/>
              <a:cxnLst/>
              <a:rect l="l" t="t" r="r" b="b"/>
              <a:pathLst>
                <a:path w="10987101" h="2032614">
                  <a:moveTo>
                    <a:pt x="0" y="0"/>
                  </a:moveTo>
                  <a:lnTo>
                    <a:pt x="10987101" y="0"/>
                  </a:lnTo>
                  <a:lnTo>
                    <a:pt x="10987101" y="2032613"/>
                  </a:lnTo>
                  <a:lnTo>
                    <a:pt x="0" y="203261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6" name="TextBox 26"/>
            <p:cNvSpPr txBox="1"/>
            <p:nvPr/>
          </p:nvSpPr>
          <p:spPr>
            <a:xfrm>
              <a:off x="2338801" y="924841"/>
              <a:ext cx="9874951" cy="856239"/>
            </a:xfrm>
            <a:prstGeom prst="rect">
              <a:avLst/>
            </a:prstGeom>
          </p:spPr>
          <p:txBody>
            <a:bodyPr lIns="0" tIns="0" rIns="0" bIns="0" rtlCol="0" anchor="t">
              <a:spAutoFit/>
            </a:bodyPr>
            <a:lstStyle/>
            <a:p>
              <a:pPr algn="l">
                <a:lnSpc>
                  <a:spcPts val="2657"/>
                </a:lnSpc>
              </a:pPr>
              <a:r>
                <a:rPr lang="en-US" sz="1898">
                  <a:solidFill>
                    <a:srgbClr val="FFFFFF"/>
                  </a:solidFill>
                  <a:latin typeface="Brandon Grotesque"/>
                  <a:ea typeface="Brandon Grotesque"/>
                  <a:cs typeface="Brandon Grotesque"/>
                  <a:sym typeface="Brandon Grotesque"/>
                </a:rPr>
                <a:t>Customer:</a:t>
              </a:r>
            </a:p>
            <a:p>
              <a:pPr algn="ctr">
                <a:lnSpc>
                  <a:spcPts val="2657"/>
                </a:lnSpc>
              </a:pPr>
              <a:r>
                <a:rPr lang="en-US" sz="1898">
                  <a:solidFill>
                    <a:srgbClr val="FFFFFF"/>
                  </a:solidFill>
                  <a:latin typeface="Brandon Grotesque"/>
                  <a:ea typeface="Brandon Grotesque"/>
                  <a:cs typeface="Brandon Grotesque"/>
                  <a:sym typeface="Brandon Grotesque"/>
                </a:rPr>
                <a:t>“I paid for this course, and I want a refund. don’t care what your policy says!”</a:t>
              </a:r>
            </a:p>
          </p:txBody>
        </p:sp>
        <p:grpSp>
          <p:nvGrpSpPr>
            <p:cNvPr id="27" name="Group 27"/>
            <p:cNvGrpSpPr>
              <a:grpSpLocks noChangeAspect="1"/>
            </p:cNvGrpSpPr>
            <p:nvPr/>
          </p:nvGrpSpPr>
          <p:grpSpPr>
            <a:xfrm>
              <a:off x="812509" y="254788"/>
              <a:ext cx="1526292" cy="1526292"/>
              <a:chOff x="0" y="0"/>
              <a:chExt cx="14840029" cy="14840029"/>
            </a:xfrm>
          </p:grpSpPr>
          <p:sp>
            <p:nvSpPr>
              <p:cNvPr id="28" name="Freeform 28"/>
              <p:cNvSpPr/>
              <p:nvPr/>
            </p:nvSpPr>
            <p:spPr>
              <a:xfrm>
                <a:off x="-33258" y="-75"/>
                <a:ext cx="14906544" cy="14840178"/>
              </a:xfrm>
              <a:custGeom>
                <a:avLst/>
                <a:gdLst/>
                <a:ahLst/>
                <a:cxnLst/>
                <a:rect l="l" t="t" r="r" b="b"/>
                <a:pathLst>
                  <a:path w="14906544" h="14840178">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B90014"/>
              </a:solidFill>
            </p:spPr>
            <p:txBody>
              <a:bodyPr/>
              <a:lstStyle/>
              <a:p>
                <a:endParaRPr lang="en-US"/>
              </a:p>
            </p:txBody>
          </p:sp>
          <p:sp>
            <p:nvSpPr>
              <p:cNvPr id="29" name="Freeform 29"/>
              <p:cNvSpPr/>
              <p:nvPr/>
            </p:nvSpPr>
            <p:spPr>
              <a:xfrm>
                <a:off x="168022" y="200309"/>
                <a:ext cx="14503985" cy="14439411"/>
              </a:xfrm>
              <a:custGeom>
                <a:avLst/>
                <a:gdLst/>
                <a:ahLst/>
                <a:cxnLst/>
                <a:rect l="l" t="t" r="r" b="b"/>
                <a:pathLst>
                  <a:path w="14503985" h="14439411">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p:spPr>
            <p:txBody>
              <a:bodyPr/>
              <a:lstStyle/>
              <a:p>
                <a:endParaRPr lang="en-US"/>
              </a:p>
            </p:txBody>
          </p:sp>
          <p:sp>
            <p:nvSpPr>
              <p:cNvPr id="30" name="Freeform 30"/>
              <p:cNvSpPr/>
              <p:nvPr/>
            </p:nvSpPr>
            <p:spPr>
              <a:xfrm>
                <a:off x="531276" y="561946"/>
                <a:ext cx="13777477" cy="13716137"/>
              </a:xfrm>
              <a:custGeom>
                <a:avLst/>
                <a:gdLst/>
                <a:ahLst/>
                <a:cxnLst/>
                <a:rect l="l" t="t" r="r" b="b"/>
                <a:pathLst>
                  <a:path w="13777477" h="1371613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11"/>
                <a:stretch>
                  <a:fillRect l="223" r="-76424"/>
                </a:stretch>
              </a:blipFill>
            </p:spPr>
            <p:txBody>
              <a:bodyPr/>
              <a:lstStyle/>
              <a:p>
                <a:endParaRPr lang="en-US"/>
              </a:p>
            </p:txBody>
          </p:sp>
        </p:grpSp>
        <p:sp>
          <p:nvSpPr>
            <p:cNvPr id="31" name="TextBox 31"/>
            <p:cNvSpPr txBox="1"/>
            <p:nvPr/>
          </p:nvSpPr>
          <p:spPr>
            <a:xfrm>
              <a:off x="461583" y="2811405"/>
              <a:ext cx="12360914" cy="3748710"/>
            </a:xfrm>
            <a:prstGeom prst="rect">
              <a:avLst/>
            </a:prstGeom>
          </p:spPr>
          <p:txBody>
            <a:bodyPr lIns="0" tIns="0" rIns="0" bIns="0" rtlCol="0" anchor="t">
              <a:spAutoFit/>
            </a:bodyPr>
            <a:lstStyle/>
            <a:p>
              <a:pPr algn="l">
                <a:lnSpc>
                  <a:spcPts val="2796"/>
                </a:lnSpc>
              </a:pPr>
              <a:r>
                <a:rPr lang="en-US" sz="1997" b="1" dirty="0">
                  <a:solidFill>
                    <a:srgbClr val="000000"/>
                  </a:solidFill>
                  <a:latin typeface="Poppins Bold"/>
                  <a:ea typeface="Poppins Bold"/>
                  <a:cs typeface="Poppins Bold"/>
                  <a:sym typeface="Poppins Bold"/>
                </a:rPr>
                <a:t>CSR:</a:t>
              </a:r>
            </a:p>
            <a:p>
              <a:pPr algn="ctr">
                <a:lnSpc>
                  <a:spcPts val="2796"/>
                </a:lnSpc>
                <a:spcBef>
                  <a:spcPct val="0"/>
                </a:spcBef>
              </a:pPr>
              <a:r>
                <a:rPr lang="en-US" sz="1997" dirty="0">
                  <a:solidFill>
                    <a:srgbClr val="000000"/>
                  </a:solidFill>
                  <a:latin typeface="Poppins"/>
                  <a:ea typeface="Poppins"/>
                  <a:cs typeface="Poppins"/>
                  <a:sym typeface="Poppins"/>
                </a:rPr>
                <a:t>“I understand why you’re disappointed, and I can see why you’d want a different outcome. Our refund policy allows refunds within the first 30 days, so I’m not able to process a refund for this course today. What I can do is review your account with you and see what options are available, such as transferring to another course, accessing available resources, or connecting you with the appropriate team if another solution applies. My goal is to help you find the best path forward . . . “</a:t>
              </a:r>
            </a:p>
          </p:txBody>
        </p:sp>
      </p:grpSp>
      <p:sp>
        <p:nvSpPr>
          <p:cNvPr id="32" name="Freeform 32"/>
          <p:cNvSpPr/>
          <p:nvPr/>
        </p:nvSpPr>
        <p:spPr>
          <a:xfrm>
            <a:off x="622254" y="4379065"/>
            <a:ext cx="406446" cy="406446"/>
          </a:xfrm>
          <a:custGeom>
            <a:avLst/>
            <a:gdLst/>
            <a:ahLst/>
            <a:cxnLst/>
            <a:rect l="l" t="t" r="r" b="b"/>
            <a:pathLst>
              <a:path w="406446" h="406446">
                <a:moveTo>
                  <a:pt x="0" y="0"/>
                </a:moveTo>
                <a:lnTo>
                  <a:pt x="406446" y="0"/>
                </a:lnTo>
                <a:lnTo>
                  <a:pt x="406446" y="406446"/>
                </a:lnTo>
                <a:lnTo>
                  <a:pt x="0" y="40644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3" name="Freeform 33"/>
          <p:cNvSpPr/>
          <p:nvPr/>
        </p:nvSpPr>
        <p:spPr>
          <a:xfrm>
            <a:off x="622254" y="5273415"/>
            <a:ext cx="406446" cy="406446"/>
          </a:xfrm>
          <a:custGeom>
            <a:avLst/>
            <a:gdLst/>
            <a:ahLst/>
            <a:cxnLst/>
            <a:rect l="l" t="t" r="r" b="b"/>
            <a:pathLst>
              <a:path w="406446" h="406446">
                <a:moveTo>
                  <a:pt x="0" y="0"/>
                </a:moveTo>
                <a:lnTo>
                  <a:pt x="406446" y="0"/>
                </a:lnTo>
                <a:lnTo>
                  <a:pt x="406446" y="406445"/>
                </a:lnTo>
                <a:lnTo>
                  <a:pt x="0" y="40644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4" name="Freeform 34"/>
          <p:cNvSpPr/>
          <p:nvPr/>
        </p:nvSpPr>
        <p:spPr>
          <a:xfrm>
            <a:off x="622254" y="6173334"/>
            <a:ext cx="406446" cy="406446"/>
          </a:xfrm>
          <a:custGeom>
            <a:avLst/>
            <a:gdLst/>
            <a:ahLst/>
            <a:cxnLst/>
            <a:rect l="l" t="t" r="r" b="b"/>
            <a:pathLst>
              <a:path w="406446" h="406446">
                <a:moveTo>
                  <a:pt x="0" y="0"/>
                </a:moveTo>
                <a:lnTo>
                  <a:pt x="406446" y="0"/>
                </a:lnTo>
                <a:lnTo>
                  <a:pt x="406446" y="406446"/>
                </a:lnTo>
                <a:lnTo>
                  <a:pt x="0" y="40644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5" name="Freeform 35"/>
          <p:cNvSpPr/>
          <p:nvPr/>
        </p:nvSpPr>
        <p:spPr>
          <a:xfrm>
            <a:off x="622254" y="7075080"/>
            <a:ext cx="406446" cy="406446"/>
          </a:xfrm>
          <a:custGeom>
            <a:avLst/>
            <a:gdLst/>
            <a:ahLst/>
            <a:cxnLst/>
            <a:rect l="l" t="t" r="r" b="b"/>
            <a:pathLst>
              <a:path w="406446" h="406446">
                <a:moveTo>
                  <a:pt x="0" y="0"/>
                </a:moveTo>
                <a:lnTo>
                  <a:pt x="406446" y="0"/>
                </a:lnTo>
                <a:lnTo>
                  <a:pt x="406446" y="406446"/>
                </a:lnTo>
                <a:lnTo>
                  <a:pt x="0" y="40644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6" name="TextBox 36"/>
          <p:cNvSpPr txBox="1"/>
          <p:nvPr/>
        </p:nvSpPr>
        <p:spPr>
          <a:xfrm>
            <a:off x="777022" y="2606774"/>
            <a:ext cx="6266568" cy="514349"/>
          </a:xfrm>
          <a:prstGeom prst="rect">
            <a:avLst/>
          </a:prstGeom>
        </p:spPr>
        <p:txBody>
          <a:bodyPr lIns="0" tIns="0" rIns="0" bIns="0" rtlCol="0" anchor="t">
            <a:spAutoFit/>
          </a:bodyPr>
          <a:lstStyle/>
          <a:p>
            <a:pPr algn="l">
              <a:lnSpc>
                <a:spcPts val="4200"/>
              </a:lnSpc>
            </a:pPr>
            <a:r>
              <a:rPr lang="en-US" sz="3000">
                <a:solidFill>
                  <a:srgbClr val="000000"/>
                </a:solidFill>
                <a:latin typeface="Brandon Grotesque"/>
                <a:ea typeface="Brandon Grotesque"/>
                <a:cs typeface="Brandon Grotesque"/>
                <a:sym typeface="Brandon Grotesque"/>
              </a:rPr>
              <a:t>When delivering difficult news . . .</a:t>
            </a:r>
          </a:p>
        </p:txBody>
      </p:sp>
      <p:sp>
        <p:nvSpPr>
          <p:cNvPr id="37" name="TextBox 37"/>
          <p:cNvSpPr txBox="1"/>
          <p:nvPr/>
        </p:nvSpPr>
        <p:spPr>
          <a:xfrm>
            <a:off x="1114223" y="3528180"/>
            <a:ext cx="5027116" cy="356235"/>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Lead with empathy before explaining the policy.</a:t>
            </a:r>
          </a:p>
        </p:txBody>
      </p:sp>
      <p:sp>
        <p:nvSpPr>
          <p:cNvPr id="38" name="TextBox 38"/>
          <p:cNvSpPr txBox="1"/>
          <p:nvPr/>
        </p:nvSpPr>
        <p:spPr>
          <a:xfrm>
            <a:off x="1114223" y="4383944"/>
            <a:ext cx="2734866" cy="356235"/>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Be direct and transparent.</a:t>
            </a:r>
          </a:p>
        </p:txBody>
      </p:sp>
      <p:sp>
        <p:nvSpPr>
          <p:cNvPr id="39" name="TextBox 39"/>
          <p:cNvSpPr txBox="1"/>
          <p:nvPr/>
        </p:nvSpPr>
        <p:spPr>
          <a:xfrm>
            <a:off x="1114223" y="5235315"/>
            <a:ext cx="4107061" cy="356235"/>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Explain the reason behind the decision.</a:t>
            </a:r>
          </a:p>
        </p:txBody>
      </p:sp>
      <p:sp>
        <p:nvSpPr>
          <p:cNvPr id="40" name="TextBox 40"/>
          <p:cNvSpPr txBox="1"/>
          <p:nvPr/>
        </p:nvSpPr>
        <p:spPr>
          <a:xfrm>
            <a:off x="1114223" y="6135234"/>
            <a:ext cx="3618756" cy="356235"/>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Offer the best available next step .</a:t>
            </a:r>
          </a:p>
        </p:txBody>
      </p:sp>
      <p:sp>
        <p:nvSpPr>
          <p:cNvPr id="41" name="TextBox 41"/>
          <p:cNvSpPr txBox="1"/>
          <p:nvPr/>
        </p:nvSpPr>
        <p:spPr>
          <a:xfrm>
            <a:off x="1114223" y="7125290"/>
            <a:ext cx="2745879" cy="356235"/>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Focus on what you can do.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4006771" y="7882265"/>
            <a:ext cx="14820606" cy="3758329"/>
            <a:chOff x="0" y="0"/>
            <a:chExt cx="28744441" cy="7289248"/>
          </a:xfrm>
        </p:grpSpPr>
        <p:sp>
          <p:nvSpPr>
            <p:cNvPr id="5" name="Freeform 5"/>
            <p:cNvSpPr/>
            <p:nvPr/>
          </p:nvSpPr>
          <p:spPr>
            <a:xfrm>
              <a:off x="0" y="0"/>
              <a:ext cx="28744441" cy="7289248"/>
            </a:xfrm>
            <a:custGeom>
              <a:avLst/>
              <a:gdLst/>
              <a:ahLst/>
              <a:cxnLst/>
              <a:rect l="l" t="t" r="r" b="b"/>
              <a:pathLst>
                <a:path w="28744441" h="7289248">
                  <a:moveTo>
                    <a:pt x="52238" y="0"/>
                  </a:moveTo>
                  <a:lnTo>
                    <a:pt x="28692202" y="0"/>
                  </a:lnTo>
                  <a:cubicBezTo>
                    <a:pt x="28706059" y="0"/>
                    <a:pt x="28719345" y="5504"/>
                    <a:pt x="28729139" y="15300"/>
                  </a:cubicBezTo>
                  <a:cubicBezTo>
                    <a:pt x="28738937" y="25096"/>
                    <a:pt x="28744441" y="38383"/>
                    <a:pt x="28744441" y="52238"/>
                  </a:cubicBezTo>
                  <a:lnTo>
                    <a:pt x="28744441" y="7237010"/>
                  </a:lnTo>
                  <a:cubicBezTo>
                    <a:pt x="28744441" y="7265860"/>
                    <a:pt x="28721053" y="7289248"/>
                    <a:pt x="28692202" y="7289248"/>
                  </a:cubicBezTo>
                  <a:lnTo>
                    <a:pt x="52238" y="7289248"/>
                  </a:lnTo>
                  <a:cubicBezTo>
                    <a:pt x="23388" y="7289248"/>
                    <a:pt x="0" y="7265860"/>
                    <a:pt x="0" y="7237010"/>
                  </a:cubicBezTo>
                  <a:lnTo>
                    <a:pt x="0" y="52238"/>
                  </a:lnTo>
                  <a:cubicBezTo>
                    <a:pt x="0" y="23388"/>
                    <a:pt x="23388" y="0"/>
                    <a:pt x="52238" y="0"/>
                  </a:cubicBezTo>
                  <a:close/>
                </a:path>
              </a:pathLst>
            </a:custGeom>
            <a:blipFill>
              <a:blip r:embed="rId4"/>
              <a:stretch>
                <a:fillRect t="-121225" b="-41503"/>
              </a:stretch>
            </a:blipFill>
          </p:spPr>
          <p:txBody>
            <a:bodyPr/>
            <a:lstStyle/>
            <a:p>
              <a:endParaRPr lang="en-US"/>
            </a:p>
          </p:txBody>
        </p:sp>
      </p:grpSp>
      <p:sp>
        <p:nvSpPr>
          <p:cNvPr id="6" name="Freeform 6"/>
          <p:cNvSpPr/>
          <p:nvPr/>
        </p:nvSpPr>
        <p:spPr>
          <a:xfrm>
            <a:off x="-959635" y="7671504"/>
            <a:ext cx="9071261" cy="3662521"/>
          </a:xfrm>
          <a:custGeom>
            <a:avLst/>
            <a:gdLst/>
            <a:ahLst/>
            <a:cxnLst/>
            <a:rect l="l" t="t" r="r" b="b"/>
            <a:pathLst>
              <a:path w="9071261" h="3662521">
                <a:moveTo>
                  <a:pt x="0" y="0"/>
                </a:moveTo>
                <a:lnTo>
                  <a:pt x="9071261" y="0"/>
                </a:lnTo>
                <a:lnTo>
                  <a:pt x="9071261" y="3662522"/>
                </a:lnTo>
                <a:lnTo>
                  <a:pt x="0" y="36625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1028700" y="3725348"/>
            <a:ext cx="5112640" cy="894712"/>
          </a:xfrm>
          <a:custGeom>
            <a:avLst/>
            <a:gdLst/>
            <a:ahLst/>
            <a:cxnLst/>
            <a:rect l="l" t="t" r="r" b="b"/>
            <a:pathLst>
              <a:path w="5112640" h="894712">
                <a:moveTo>
                  <a:pt x="0" y="0"/>
                </a:moveTo>
                <a:lnTo>
                  <a:pt x="5112640" y="0"/>
                </a:lnTo>
                <a:lnTo>
                  <a:pt x="5112640" y="894712"/>
                </a:lnTo>
                <a:lnTo>
                  <a:pt x="0" y="89471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1028700" y="5476638"/>
            <a:ext cx="5112640" cy="894712"/>
          </a:xfrm>
          <a:custGeom>
            <a:avLst/>
            <a:gdLst/>
            <a:ahLst/>
            <a:cxnLst/>
            <a:rect l="l" t="t" r="r" b="b"/>
            <a:pathLst>
              <a:path w="5112640" h="894712">
                <a:moveTo>
                  <a:pt x="0" y="0"/>
                </a:moveTo>
                <a:lnTo>
                  <a:pt x="5112640" y="0"/>
                </a:lnTo>
                <a:lnTo>
                  <a:pt x="5112640" y="894711"/>
                </a:lnTo>
                <a:lnTo>
                  <a:pt x="0" y="8947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9" name="Group 9"/>
          <p:cNvGrpSpPr/>
          <p:nvPr/>
        </p:nvGrpSpPr>
        <p:grpSpPr>
          <a:xfrm>
            <a:off x="1616046" y="3922788"/>
            <a:ext cx="4588519" cy="998513"/>
            <a:chOff x="0" y="0"/>
            <a:chExt cx="2540996" cy="552949"/>
          </a:xfrm>
        </p:grpSpPr>
        <p:sp>
          <p:nvSpPr>
            <p:cNvPr id="10" name="Freeform 10"/>
            <p:cNvSpPr/>
            <p:nvPr/>
          </p:nvSpPr>
          <p:spPr>
            <a:xfrm>
              <a:off x="0" y="0"/>
              <a:ext cx="2540995" cy="552949"/>
            </a:xfrm>
            <a:custGeom>
              <a:avLst/>
              <a:gdLst/>
              <a:ahLst/>
              <a:cxnLst/>
              <a:rect l="l" t="t" r="r" b="b"/>
              <a:pathLst>
                <a:path w="2540995" h="552949">
                  <a:moveTo>
                    <a:pt x="203200" y="0"/>
                  </a:moveTo>
                  <a:lnTo>
                    <a:pt x="2540995" y="0"/>
                  </a:lnTo>
                  <a:lnTo>
                    <a:pt x="2337795" y="552949"/>
                  </a:lnTo>
                  <a:lnTo>
                    <a:pt x="0" y="552949"/>
                  </a:lnTo>
                  <a:lnTo>
                    <a:pt x="203200" y="0"/>
                  </a:lnTo>
                  <a:close/>
                </a:path>
              </a:pathLst>
            </a:custGeom>
            <a:solidFill>
              <a:srgbClr val="FFFFFF"/>
            </a:solidFill>
          </p:spPr>
          <p:txBody>
            <a:bodyPr/>
            <a:lstStyle/>
            <a:p>
              <a:endParaRPr lang="en-US"/>
            </a:p>
          </p:txBody>
        </p:sp>
        <p:sp>
          <p:nvSpPr>
            <p:cNvPr id="11" name="TextBox 11"/>
            <p:cNvSpPr txBox="1"/>
            <p:nvPr/>
          </p:nvSpPr>
          <p:spPr>
            <a:xfrm>
              <a:off x="101600" y="-57150"/>
              <a:ext cx="2337796" cy="610099"/>
            </a:xfrm>
            <a:prstGeom prst="rect">
              <a:avLst/>
            </a:prstGeom>
          </p:spPr>
          <p:txBody>
            <a:bodyPr lIns="50800" tIns="50800" rIns="50800" bIns="50800" rtlCol="0" anchor="ctr"/>
            <a:lstStyle/>
            <a:p>
              <a:pPr algn="ctr">
                <a:lnSpc>
                  <a:spcPts val="2796"/>
                </a:lnSpc>
              </a:pPr>
              <a:endParaRPr/>
            </a:p>
          </p:txBody>
        </p:sp>
      </p:grpSp>
      <p:grpSp>
        <p:nvGrpSpPr>
          <p:cNvPr id="12" name="Group 12"/>
          <p:cNvGrpSpPr/>
          <p:nvPr/>
        </p:nvGrpSpPr>
        <p:grpSpPr>
          <a:xfrm>
            <a:off x="1616046" y="5674077"/>
            <a:ext cx="4588519" cy="998513"/>
            <a:chOff x="0" y="0"/>
            <a:chExt cx="2540996" cy="552949"/>
          </a:xfrm>
        </p:grpSpPr>
        <p:sp>
          <p:nvSpPr>
            <p:cNvPr id="13" name="Freeform 13"/>
            <p:cNvSpPr/>
            <p:nvPr/>
          </p:nvSpPr>
          <p:spPr>
            <a:xfrm>
              <a:off x="0" y="0"/>
              <a:ext cx="2540995" cy="552949"/>
            </a:xfrm>
            <a:custGeom>
              <a:avLst/>
              <a:gdLst/>
              <a:ahLst/>
              <a:cxnLst/>
              <a:rect l="l" t="t" r="r" b="b"/>
              <a:pathLst>
                <a:path w="2540995" h="552949">
                  <a:moveTo>
                    <a:pt x="203200" y="0"/>
                  </a:moveTo>
                  <a:lnTo>
                    <a:pt x="2540995" y="0"/>
                  </a:lnTo>
                  <a:lnTo>
                    <a:pt x="2337795" y="552949"/>
                  </a:lnTo>
                  <a:lnTo>
                    <a:pt x="0" y="552949"/>
                  </a:lnTo>
                  <a:lnTo>
                    <a:pt x="203200" y="0"/>
                  </a:lnTo>
                  <a:close/>
                </a:path>
              </a:pathLst>
            </a:custGeom>
            <a:solidFill>
              <a:srgbClr val="FFFFFF"/>
            </a:solidFill>
          </p:spPr>
          <p:txBody>
            <a:bodyPr/>
            <a:lstStyle/>
            <a:p>
              <a:endParaRPr lang="en-US"/>
            </a:p>
          </p:txBody>
        </p:sp>
        <p:sp>
          <p:nvSpPr>
            <p:cNvPr id="14" name="TextBox 14"/>
            <p:cNvSpPr txBox="1"/>
            <p:nvPr/>
          </p:nvSpPr>
          <p:spPr>
            <a:xfrm>
              <a:off x="101600" y="-57150"/>
              <a:ext cx="2337796" cy="610099"/>
            </a:xfrm>
            <a:prstGeom prst="rect">
              <a:avLst/>
            </a:prstGeom>
          </p:spPr>
          <p:txBody>
            <a:bodyPr lIns="50800" tIns="50800" rIns="50800" bIns="50800" rtlCol="0" anchor="ctr"/>
            <a:lstStyle/>
            <a:p>
              <a:pPr algn="ctr">
                <a:lnSpc>
                  <a:spcPts val="2796"/>
                </a:lnSpc>
              </a:pPr>
              <a:endParaRPr/>
            </a:p>
          </p:txBody>
        </p:sp>
      </p:grpSp>
      <p:sp>
        <p:nvSpPr>
          <p:cNvPr id="15" name="TextBox 15"/>
          <p:cNvSpPr txBox="1"/>
          <p:nvPr/>
        </p:nvSpPr>
        <p:spPr>
          <a:xfrm>
            <a:off x="3585020" y="254016"/>
            <a:ext cx="13428732" cy="654901"/>
          </a:xfrm>
          <a:prstGeom prst="rect">
            <a:avLst/>
          </a:prstGeom>
        </p:spPr>
        <p:txBody>
          <a:bodyPr lIns="0" tIns="0" rIns="0" bIns="0" rtlCol="0" anchor="t">
            <a:spAutoFit/>
          </a:bodyPr>
          <a:lstStyle/>
          <a:p>
            <a:pPr algn="l">
              <a:lnSpc>
                <a:spcPts val="5136"/>
              </a:lnSpc>
            </a:pPr>
            <a:r>
              <a:rPr lang="en-US" sz="4389" b="1">
                <a:solidFill>
                  <a:srgbClr val="000000"/>
                </a:solidFill>
                <a:latin typeface="Open Sauce Bold"/>
                <a:ea typeface="Open Sauce Bold"/>
                <a:cs typeface="Open Sauce Bold"/>
                <a:sym typeface="Open Sauce Bold"/>
              </a:rPr>
              <a:t>Saying “No” Well</a:t>
            </a:r>
          </a:p>
        </p:txBody>
      </p:sp>
      <p:sp>
        <p:nvSpPr>
          <p:cNvPr id="16" name="Freeform 16"/>
          <p:cNvSpPr/>
          <p:nvPr/>
        </p:nvSpPr>
        <p:spPr>
          <a:xfrm>
            <a:off x="14499644" y="8039339"/>
            <a:ext cx="6588976" cy="1218961"/>
          </a:xfrm>
          <a:custGeom>
            <a:avLst/>
            <a:gdLst/>
            <a:ahLst/>
            <a:cxnLst/>
            <a:rect l="l" t="t" r="r" b="b"/>
            <a:pathLst>
              <a:path w="6588976" h="1218961">
                <a:moveTo>
                  <a:pt x="0" y="0"/>
                </a:moveTo>
                <a:lnTo>
                  <a:pt x="6588976" y="0"/>
                </a:lnTo>
                <a:lnTo>
                  <a:pt x="6588976" y="1218961"/>
                </a:lnTo>
                <a:lnTo>
                  <a:pt x="0" y="121896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7"/>
          <p:cNvSpPr/>
          <p:nvPr/>
        </p:nvSpPr>
        <p:spPr>
          <a:xfrm rot="8000655">
            <a:off x="12414478" y="-1007594"/>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8">
              <a:alphaModFix amt="34000"/>
            </a:blip>
            <a:stretch>
              <a:fillRect/>
            </a:stretch>
          </a:blipFill>
        </p:spPr>
        <p:txBody>
          <a:bodyPr/>
          <a:lstStyle/>
          <a:p>
            <a:endParaRPr lang="en-US"/>
          </a:p>
        </p:txBody>
      </p:sp>
      <p:sp>
        <p:nvSpPr>
          <p:cNvPr id="18" name="Freeform 18"/>
          <p:cNvSpPr/>
          <p:nvPr/>
        </p:nvSpPr>
        <p:spPr>
          <a:xfrm>
            <a:off x="1616046" y="3413691"/>
            <a:ext cx="934436" cy="934436"/>
          </a:xfrm>
          <a:custGeom>
            <a:avLst/>
            <a:gdLst/>
            <a:ahLst/>
            <a:cxnLst/>
            <a:rect l="l" t="t" r="r" b="b"/>
            <a:pathLst>
              <a:path w="934436" h="934436">
                <a:moveTo>
                  <a:pt x="0" y="0"/>
                </a:moveTo>
                <a:lnTo>
                  <a:pt x="934436" y="0"/>
                </a:lnTo>
                <a:lnTo>
                  <a:pt x="934436" y="934436"/>
                </a:lnTo>
                <a:lnTo>
                  <a:pt x="0" y="93443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19"/>
          <p:cNvSpPr/>
          <p:nvPr/>
        </p:nvSpPr>
        <p:spPr>
          <a:xfrm>
            <a:off x="1616046" y="5164981"/>
            <a:ext cx="934436" cy="934436"/>
          </a:xfrm>
          <a:custGeom>
            <a:avLst/>
            <a:gdLst/>
            <a:ahLst/>
            <a:cxnLst/>
            <a:rect l="l" t="t" r="r" b="b"/>
            <a:pathLst>
              <a:path w="934436" h="934436">
                <a:moveTo>
                  <a:pt x="0" y="0"/>
                </a:moveTo>
                <a:lnTo>
                  <a:pt x="934436" y="0"/>
                </a:lnTo>
                <a:lnTo>
                  <a:pt x="934436" y="934435"/>
                </a:lnTo>
                <a:lnTo>
                  <a:pt x="0" y="93443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20" name="Group 20"/>
          <p:cNvGrpSpPr/>
          <p:nvPr/>
        </p:nvGrpSpPr>
        <p:grpSpPr>
          <a:xfrm>
            <a:off x="1616046" y="2662132"/>
            <a:ext cx="6421336" cy="3972371"/>
            <a:chOff x="0" y="0"/>
            <a:chExt cx="8561781" cy="5296495"/>
          </a:xfrm>
        </p:grpSpPr>
        <p:sp>
          <p:nvSpPr>
            <p:cNvPr id="21" name="Freeform 21"/>
            <p:cNvSpPr/>
            <p:nvPr/>
          </p:nvSpPr>
          <p:spPr>
            <a:xfrm>
              <a:off x="0" y="1211911"/>
              <a:ext cx="541928" cy="541928"/>
            </a:xfrm>
            <a:custGeom>
              <a:avLst/>
              <a:gdLst/>
              <a:ahLst/>
              <a:cxnLst/>
              <a:rect l="l" t="t" r="r" b="b"/>
              <a:pathLst>
                <a:path w="541928" h="541928">
                  <a:moveTo>
                    <a:pt x="0" y="0"/>
                  </a:moveTo>
                  <a:lnTo>
                    <a:pt x="541928" y="0"/>
                  </a:lnTo>
                  <a:lnTo>
                    <a:pt x="541928" y="541928"/>
                  </a:lnTo>
                  <a:lnTo>
                    <a:pt x="0" y="54192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2" name="Freeform 22"/>
            <p:cNvSpPr/>
            <p:nvPr/>
          </p:nvSpPr>
          <p:spPr>
            <a:xfrm>
              <a:off x="0" y="2362209"/>
              <a:ext cx="541928" cy="541928"/>
            </a:xfrm>
            <a:custGeom>
              <a:avLst/>
              <a:gdLst/>
              <a:ahLst/>
              <a:cxnLst/>
              <a:rect l="l" t="t" r="r" b="b"/>
              <a:pathLst>
                <a:path w="541928" h="541928">
                  <a:moveTo>
                    <a:pt x="0" y="0"/>
                  </a:moveTo>
                  <a:lnTo>
                    <a:pt x="541928" y="0"/>
                  </a:lnTo>
                  <a:lnTo>
                    <a:pt x="541928" y="541928"/>
                  </a:lnTo>
                  <a:lnTo>
                    <a:pt x="0" y="54192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3" name="Freeform 23"/>
            <p:cNvSpPr/>
            <p:nvPr/>
          </p:nvSpPr>
          <p:spPr>
            <a:xfrm>
              <a:off x="0" y="3554675"/>
              <a:ext cx="541928" cy="541928"/>
            </a:xfrm>
            <a:custGeom>
              <a:avLst/>
              <a:gdLst/>
              <a:ahLst/>
              <a:cxnLst/>
              <a:rect l="l" t="t" r="r" b="b"/>
              <a:pathLst>
                <a:path w="541928" h="541928">
                  <a:moveTo>
                    <a:pt x="0" y="0"/>
                  </a:moveTo>
                  <a:lnTo>
                    <a:pt x="541928" y="0"/>
                  </a:lnTo>
                  <a:lnTo>
                    <a:pt x="541928" y="541928"/>
                  </a:lnTo>
                  <a:lnTo>
                    <a:pt x="0" y="54192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4" name="Freeform 24"/>
            <p:cNvSpPr/>
            <p:nvPr/>
          </p:nvSpPr>
          <p:spPr>
            <a:xfrm>
              <a:off x="0" y="4754567"/>
              <a:ext cx="541928" cy="541928"/>
            </a:xfrm>
            <a:custGeom>
              <a:avLst/>
              <a:gdLst/>
              <a:ahLst/>
              <a:cxnLst/>
              <a:rect l="l" t="t" r="r" b="b"/>
              <a:pathLst>
                <a:path w="541928" h="541928">
                  <a:moveTo>
                    <a:pt x="0" y="0"/>
                  </a:moveTo>
                  <a:lnTo>
                    <a:pt x="541928" y="0"/>
                  </a:lnTo>
                  <a:lnTo>
                    <a:pt x="541928" y="541928"/>
                  </a:lnTo>
                  <a:lnTo>
                    <a:pt x="0" y="54192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5" name="TextBox 25"/>
            <p:cNvSpPr txBox="1"/>
            <p:nvPr/>
          </p:nvSpPr>
          <p:spPr>
            <a:xfrm>
              <a:off x="206357" y="-66675"/>
              <a:ext cx="8355424" cy="751628"/>
            </a:xfrm>
            <a:prstGeom prst="rect">
              <a:avLst/>
            </a:prstGeom>
          </p:spPr>
          <p:txBody>
            <a:bodyPr lIns="0" tIns="0" rIns="0" bIns="0" rtlCol="0" anchor="t">
              <a:spAutoFit/>
            </a:bodyPr>
            <a:lstStyle/>
            <a:p>
              <a:pPr algn="l">
                <a:lnSpc>
                  <a:spcPts val="4760"/>
                </a:lnSpc>
              </a:pPr>
              <a:r>
                <a:rPr lang="en-US" sz="3400" u="sng">
                  <a:solidFill>
                    <a:srgbClr val="000000"/>
                  </a:solidFill>
                  <a:latin typeface="Brandon Grotesque"/>
                  <a:ea typeface="Brandon Grotesque"/>
                  <a:cs typeface="Brandon Grotesque"/>
                  <a:sym typeface="Brandon Grotesque"/>
                </a:rPr>
                <a:t>Stay Grounded</a:t>
              </a:r>
            </a:p>
          </p:txBody>
        </p:sp>
        <p:sp>
          <p:nvSpPr>
            <p:cNvPr id="26" name="TextBox 26"/>
            <p:cNvSpPr txBox="1"/>
            <p:nvPr/>
          </p:nvSpPr>
          <p:spPr>
            <a:xfrm>
              <a:off x="655959" y="1240396"/>
              <a:ext cx="7524750" cy="462281"/>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Stay calm (don’t match customer’s emotion.)</a:t>
              </a:r>
            </a:p>
          </p:txBody>
        </p:sp>
        <p:sp>
          <p:nvSpPr>
            <p:cNvPr id="27" name="TextBox 27"/>
            <p:cNvSpPr txBox="1"/>
            <p:nvPr/>
          </p:nvSpPr>
          <p:spPr>
            <a:xfrm>
              <a:off x="655959" y="2381414"/>
              <a:ext cx="4887093" cy="462281"/>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Listen without interrupting.</a:t>
              </a:r>
            </a:p>
          </p:txBody>
        </p:sp>
        <p:sp>
          <p:nvSpPr>
            <p:cNvPr id="28" name="TextBox 28"/>
            <p:cNvSpPr txBox="1"/>
            <p:nvPr/>
          </p:nvSpPr>
          <p:spPr>
            <a:xfrm>
              <a:off x="655959" y="3516575"/>
              <a:ext cx="6077721" cy="462281"/>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Acknowledge the customer’s concern.</a:t>
              </a:r>
            </a:p>
          </p:txBody>
        </p:sp>
        <p:sp>
          <p:nvSpPr>
            <p:cNvPr id="29" name="TextBox 29"/>
            <p:cNvSpPr txBox="1"/>
            <p:nvPr/>
          </p:nvSpPr>
          <p:spPr>
            <a:xfrm>
              <a:off x="655959" y="4716467"/>
              <a:ext cx="5279231" cy="462281"/>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Keep your tone steady and respectful.</a:t>
              </a:r>
            </a:p>
          </p:txBody>
        </p:sp>
      </p:grpSp>
      <p:grpSp>
        <p:nvGrpSpPr>
          <p:cNvPr id="30" name="Group 30"/>
          <p:cNvGrpSpPr/>
          <p:nvPr/>
        </p:nvGrpSpPr>
        <p:grpSpPr>
          <a:xfrm>
            <a:off x="10592416" y="2662132"/>
            <a:ext cx="6421336" cy="3972371"/>
            <a:chOff x="0" y="0"/>
            <a:chExt cx="8561781" cy="5296495"/>
          </a:xfrm>
        </p:grpSpPr>
        <p:sp>
          <p:nvSpPr>
            <p:cNvPr id="31" name="Freeform 31"/>
            <p:cNvSpPr/>
            <p:nvPr/>
          </p:nvSpPr>
          <p:spPr>
            <a:xfrm>
              <a:off x="0" y="1211911"/>
              <a:ext cx="541928" cy="541928"/>
            </a:xfrm>
            <a:custGeom>
              <a:avLst/>
              <a:gdLst/>
              <a:ahLst/>
              <a:cxnLst/>
              <a:rect l="l" t="t" r="r" b="b"/>
              <a:pathLst>
                <a:path w="541928" h="541928">
                  <a:moveTo>
                    <a:pt x="0" y="0"/>
                  </a:moveTo>
                  <a:lnTo>
                    <a:pt x="541928" y="0"/>
                  </a:lnTo>
                  <a:lnTo>
                    <a:pt x="541928" y="541928"/>
                  </a:lnTo>
                  <a:lnTo>
                    <a:pt x="0" y="54192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2" name="Freeform 32"/>
            <p:cNvSpPr/>
            <p:nvPr/>
          </p:nvSpPr>
          <p:spPr>
            <a:xfrm>
              <a:off x="0" y="2362209"/>
              <a:ext cx="541928" cy="541928"/>
            </a:xfrm>
            <a:custGeom>
              <a:avLst/>
              <a:gdLst/>
              <a:ahLst/>
              <a:cxnLst/>
              <a:rect l="l" t="t" r="r" b="b"/>
              <a:pathLst>
                <a:path w="541928" h="541928">
                  <a:moveTo>
                    <a:pt x="0" y="0"/>
                  </a:moveTo>
                  <a:lnTo>
                    <a:pt x="541928" y="0"/>
                  </a:lnTo>
                  <a:lnTo>
                    <a:pt x="541928" y="541928"/>
                  </a:lnTo>
                  <a:lnTo>
                    <a:pt x="0" y="54192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3" name="Freeform 33"/>
            <p:cNvSpPr/>
            <p:nvPr/>
          </p:nvSpPr>
          <p:spPr>
            <a:xfrm>
              <a:off x="0" y="3554675"/>
              <a:ext cx="541928" cy="541928"/>
            </a:xfrm>
            <a:custGeom>
              <a:avLst/>
              <a:gdLst/>
              <a:ahLst/>
              <a:cxnLst/>
              <a:rect l="l" t="t" r="r" b="b"/>
              <a:pathLst>
                <a:path w="541928" h="541928">
                  <a:moveTo>
                    <a:pt x="0" y="0"/>
                  </a:moveTo>
                  <a:lnTo>
                    <a:pt x="541928" y="0"/>
                  </a:lnTo>
                  <a:lnTo>
                    <a:pt x="541928" y="541928"/>
                  </a:lnTo>
                  <a:lnTo>
                    <a:pt x="0" y="54192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4" name="Freeform 34"/>
            <p:cNvSpPr/>
            <p:nvPr/>
          </p:nvSpPr>
          <p:spPr>
            <a:xfrm>
              <a:off x="0" y="4754567"/>
              <a:ext cx="541928" cy="541928"/>
            </a:xfrm>
            <a:custGeom>
              <a:avLst/>
              <a:gdLst/>
              <a:ahLst/>
              <a:cxnLst/>
              <a:rect l="l" t="t" r="r" b="b"/>
              <a:pathLst>
                <a:path w="541928" h="541928">
                  <a:moveTo>
                    <a:pt x="0" y="0"/>
                  </a:moveTo>
                  <a:lnTo>
                    <a:pt x="541928" y="0"/>
                  </a:lnTo>
                  <a:lnTo>
                    <a:pt x="541928" y="541928"/>
                  </a:lnTo>
                  <a:lnTo>
                    <a:pt x="0" y="54192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5" name="TextBox 35"/>
            <p:cNvSpPr txBox="1"/>
            <p:nvPr/>
          </p:nvSpPr>
          <p:spPr>
            <a:xfrm>
              <a:off x="206357" y="-66675"/>
              <a:ext cx="8355424" cy="751628"/>
            </a:xfrm>
            <a:prstGeom prst="rect">
              <a:avLst/>
            </a:prstGeom>
          </p:spPr>
          <p:txBody>
            <a:bodyPr lIns="0" tIns="0" rIns="0" bIns="0" rtlCol="0" anchor="t">
              <a:spAutoFit/>
            </a:bodyPr>
            <a:lstStyle/>
            <a:p>
              <a:pPr algn="l">
                <a:lnSpc>
                  <a:spcPts val="4760"/>
                </a:lnSpc>
              </a:pPr>
              <a:r>
                <a:rPr lang="en-US" sz="3400" u="sng">
                  <a:solidFill>
                    <a:srgbClr val="000000"/>
                  </a:solidFill>
                  <a:latin typeface="Brandon Grotesque"/>
                  <a:ea typeface="Brandon Grotesque"/>
                  <a:cs typeface="Brandon Grotesque"/>
                  <a:sym typeface="Brandon Grotesque"/>
                </a:rPr>
                <a:t>Focus on Solutions</a:t>
              </a:r>
            </a:p>
          </p:txBody>
        </p:sp>
        <p:sp>
          <p:nvSpPr>
            <p:cNvPr id="36" name="TextBox 36"/>
            <p:cNvSpPr txBox="1"/>
            <p:nvPr/>
          </p:nvSpPr>
          <p:spPr>
            <a:xfrm>
              <a:off x="655959" y="1240396"/>
              <a:ext cx="7524750" cy="462281"/>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Explain what you can do.</a:t>
              </a:r>
            </a:p>
          </p:txBody>
        </p:sp>
        <p:sp>
          <p:nvSpPr>
            <p:cNvPr id="37" name="TextBox 37"/>
            <p:cNvSpPr txBox="1"/>
            <p:nvPr/>
          </p:nvSpPr>
          <p:spPr>
            <a:xfrm>
              <a:off x="655959" y="2381414"/>
              <a:ext cx="6139800" cy="462281"/>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Provide context behind the decision.</a:t>
              </a:r>
            </a:p>
          </p:txBody>
        </p:sp>
        <p:sp>
          <p:nvSpPr>
            <p:cNvPr id="38" name="TextBox 38"/>
            <p:cNvSpPr txBox="1"/>
            <p:nvPr/>
          </p:nvSpPr>
          <p:spPr>
            <a:xfrm>
              <a:off x="655959" y="3516575"/>
              <a:ext cx="6417439" cy="462281"/>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Offer the best available option or next step.</a:t>
              </a:r>
            </a:p>
          </p:txBody>
        </p:sp>
        <p:sp>
          <p:nvSpPr>
            <p:cNvPr id="39" name="TextBox 39"/>
            <p:cNvSpPr txBox="1"/>
            <p:nvPr/>
          </p:nvSpPr>
          <p:spPr>
            <a:xfrm>
              <a:off x="655959" y="4716467"/>
              <a:ext cx="5279231" cy="462281"/>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End with a supportive next step.</a:t>
              </a:r>
            </a:p>
          </p:txBody>
        </p:sp>
      </p:grpSp>
      <p:sp>
        <p:nvSpPr>
          <p:cNvPr id="40" name="TextBox 40"/>
          <p:cNvSpPr txBox="1"/>
          <p:nvPr/>
        </p:nvSpPr>
        <p:spPr>
          <a:xfrm>
            <a:off x="3300937" y="920962"/>
            <a:ext cx="12444905" cy="438784"/>
          </a:xfrm>
          <a:prstGeom prst="rect">
            <a:avLst/>
          </a:prstGeom>
        </p:spPr>
        <p:txBody>
          <a:bodyPr lIns="0" tIns="0" rIns="0" bIns="0" rtlCol="0" anchor="t">
            <a:spAutoFit/>
          </a:bodyPr>
          <a:lstStyle/>
          <a:p>
            <a:pPr algn="l">
              <a:lnSpc>
                <a:spcPts val="3640"/>
              </a:lnSpc>
            </a:pPr>
            <a:r>
              <a:rPr lang="en-US" sz="2600">
                <a:solidFill>
                  <a:srgbClr val="000000"/>
                </a:solidFill>
                <a:latin typeface="Brandon Grotesque"/>
                <a:ea typeface="Brandon Grotesque"/>
                <a:cs typeface="Brandon Grotesque"/>
                <a:sym typeface="Brandon Grotesque"/>
              </a:rPr>
              <a:t>The goal isn’t to avoid saying “no”. . . it’s to deliver it with empathy and confidence.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0977493" y="-1340373"/>
            <a:ext cx="9344554" cy="6588632"/>
            <a:chOff x="0" y="0"/>
            <a:chExt cx="4753557" cy="3351625"/>
          </a:xfrm>
        </p:grpSpPr>
        <p:sp>
          <p:nvSpPr>
            <p:cNvPr id="4" name="Freeform 4"/>
            <p:cNvSpPr/>
            <p:nvPr/>
          </p:nvSpPr>
          <p:spPr>
            <a:xfrm>
              <a:off x="0" y="0"/>
              <a:ext cx="4753557" cy="3351624"/>
            </a:xfrm>
            <a:custGeom>
              <a:avLst/>
              <a:gdLst/>
              <a:ahLst/>
              <a:cxnLst/>
              <a:rect l="l" t="t" r="r" b="b"/>
              <a:pathLst>
                <a:path w="4753557" h="3351624">
                  <a:moveTo>
                    <a:pt x="82850" y="0"/>
                  </a:moveTo>
                  <a:lnTo>
                    <a:pt x="4670707" y="0"/>
                  </a:lnTo>
                  <a:cubicBezTo>
                    <a:pt x="4716464" y="0"/>
                    <a:pt x="4753557" y="37093"/>
                    <a:pt x="4753557" y="82850"/>
                  </a:cubicBezTo>
                  <a:lnTo>
                    <a:pt x="4753557" y="3268775"/>
                  </a:lnTo>
                  <a:cubicBezTo>
                    <a:pt x="4753557" y="3314531"/>
                    <a:pt x="4716464" y="3351624"/>
                    <a:pt x="4670707" y="3351624"/>
                  </a:cubicBezTo>
                  <a:lnTo>
                    <a:pt x="82850" y="3351624"/>
                  </a:lnTo>
                  <a:cubicBezTo>
                    <a:pt x="37093" y="3351624"/>
                    <a:pt x="0" y="3314531"/>
                    <a:pt x="0" y="3268775"/>
                  </a:cubicBezTo>
                  <a:lnTo>
                    <a:pt x="0" y="82850"/>
                  </a:lnTo>
                  <a:cubicBezTo>
                    <a:pt x="0" y="37093"/>
                    <a:pt x="37093" y="0"/>
                    <a:pt x="82850" y="0"/>
                  </a:cubicBezTo>
                  <a:close/>
                </a:path>
              </a:pathLst>
            </a:custGeom>
            <a:blipFill>
              <a:blip r:embed="rId3"/>
              <a:stretch>
                <a:fillRect l="-23910" r="-1436"/>
              </a:stretch>
            </a:blipFill>
          </p:spPr>
          <p:txBody>
            <a:bodyPr/>
            <a:lstStyle/>
            <a:p>
              <a:endParaRPr lang="en-US"/>
            </a:p>
          </p:txBody>
        </p:sp>
      </p:grpSp>
      <p:grpSp>
        <p:nvGrpSpPr>
          <p:cNvPr id="5" name="Group 5"/>
          <p:cNvGrpSpPr/>
          <p:nvPr/>
        </p:nvGrpSpPr>
        <p:grpSpPr>
          <a:xfrm>
            <a:off x="-959635" y="8465259"/>
            <a:ext cx="18391735" cy="2680657"/>
            <a:chOff x="0" y="0"/>
            <a:chExt cx="4843914" cy="706017"/>
          </a:xfrm>
        </p:grpSpPr>
        <p:sp>
          <p:nvSpPr>
            <p:cNvPr id="6" name="Freeform 6"/>
            <p:cNvSpPr/>
            <p:nvPr/>
          </p:nvSpPr>
          <p:spPr>
            <a:xfrm>
              <a:off x="0" y="0"/>
              <a:ext cx="4843914" cy="706017"/>
            </a:xfrm>
            <a:custGeom>
              <a:avLst/>
              <a:gdLst/>
              <a:ahLst/>
              <a:cxnLst/>
              <a:rect l="l" t="t" r="r" b="b"/>
              <a:pathLst>
                <a:path w="4843914" h="706017">
                  <a:moveTo>
                    <a:pt x="42095" y="0"/>
                  </a:moveTo>
                  <a:lnTo>
                    <a:pt x="4801819" y="0"/>
                  </a:lnTo>
                  <a:cubicBezTo>
                    <a:pt x="4825067" y="0"/>
                    <a:pt x="4843914" y="18846"/>
                    <a:pt x="4843914" y="42095"/>
                  </a:cubicBezTo>
                  <a:lnTo>
                    <a:pt x="4843914" y="663922"/>
                  </a:lnTo>
                  <a:cubicBezTo>
                    <a:pt x="4843914" y="675086"/>
                    <a:pt x="4839479" y="685793"/>
                    <a:pt x="4831585" y="693688"/>
                  </a:cubicBezTo>
                  <a:cubicBezTo>
                    <a:pt x="4823690" y="701582"/>
                    <a:pt x="4812983" y="706017"/>
                    <a:pt x="4801819" y="706017"/>
                  </a:cubicBezTo>
                  <a:lnTo>
                    <a:pt x="42095" y="706017"/>
                  </a:lnTo>
                  <a:cubicBezTo>
                    <a:pt x="30930" y="706017"/>
                    <a:pt x="20223" y="701582"/>
                    <a:pt x="12329" y="693688"/>
                  </a:cubicBezTo>
                  <a:cubicBezTo>
                    <a:pt x="4435" y="685793"/>
                    <a:pt x="0" y="675086"/>
                    <a:pt x="0" y="663922"/>
                  </a:cubicBezTo>
                  <a:lnTo>
                    <a:pt x="0" y="42095"/>
                  </a:lnTo>
                  <a:cubicBezTo>
                    <a:pt x="0" y="30930"/>
                    <a:pt x="4435" y="20223"/>
                    <a:pt x="12329" y="12329"/>
                  </a:cubicBezTo>
                  <a:cubicBezTo>
                    <a:pt x="20223" y="4435"/>
                    <a:pt x="30930" y="0"/>
                    <a:pt x="42095" y="0"/>
                  </a:cubicBezTo>
                  <a:close/>
                </a:path>
              </a:pathLst>
            </a:custGeom>
            <a:solidFill>
              <a:srgbClr val="B90014"/>
            </a:solidFill>
          </p:spPr>
          <p:txBody>
            <a:bodyPr/>
            <a:lstStyle/>
            <a:p>
              <a:endParaRPr lang="en-US"/>
            </a:p>
          </p:txBody>
        </p:sp>
        <p:sp>
          <p:nvSpPr>
            <p:cNvPr id="7" name="TextBox 7"/>
            <p:cNvSpPr txBox="1"/>
            <p:nvPr/>
          </p:nvSpPr>
          <p:spPr>
            <a:xfrm>
              <a:off x="0" y="-57150"/>
              <a:ext cx="4843914" cy="763167"/>
            </a:xfrm>
            <a:prstGeom prst="rect">
              <a:avLst/>
            </a:prstGeom>
          </p:spPr>
          <p:txBody>
            <a:bodyPr lIns="50800" tIns="50800" rIns="50800" bIns="50800" rtlCol="0" anchor="ctr"/>
            <a:lstStyle/>
            <a:p>
              <a:pPr algn="ctr">
                <a:lnSpc>
                  <a:spcPts val="2796"/>
                </a:lnSpc>
              </a:pPr>
              <a:endParaRPr/>
            </a:p>
          </p:txBody>
        </p:sp>
      </p:grpSp>
      <p:sp>
        <p:nvSpPr>
          <p:cNvPr id="8" name="Freeform 8"/>
          <p:cNvSpPr/>
          <p:nvPr/>
        </p:nvSpPr>
        <p:spPr>
          <a:xfrm>
            <a:off x="-2040337" y="7672959"/>
            <a:ext cx="9071261" cy="3662521"/>
          </a:xfrm>
          <a:custGeom>
            <a:avLst/>
            <a:gdLst/>
            <a:ahLst/>
            <a:cxnLst/>
            <a:rect l="l" t="t" r="r" b="b"/>
            <a:pathLst>
              <a:path w="9071261" h="3662521">
                <a:moveTo>
                  <a:pt x="0" y="0"/>
                </a:moveTo>
                <a:lnTo>
                  <a:pt x="9071260" y="0"/>
                </a:lnTo>
                <a:lnTo>
                  <a:pt x="9071260" y="3662521"/>
                </a:lnTo>
                <a:lnTo>
                  <a:pt x="0" y="36625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rot="7876936">
            <a:off x="2459023" y="513506"/>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5">
              <a:alphaModFix amt="34000"/>
            </a:blip>
            <a:stretch>
              <a:fillRect/>
            </a:stretch>
          </a:blipFill>
        </p:spPr>
        <p:txBody>
          <a:bodyPr/>
          <a:lstStyle/>
          <a:p>
            <a:endParaRPr lang="en-US"/>
          </a:p>
        </p:txBody>
      </p:sp>
      <p:sp>
        <p:nvSpPr>
          <p:cNvPr id="10" name="Freeform 10"/>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TextBox 11"/>
          <p:cNvSpPr txBox="1"/>
          <p:nvPr/>
        </p:nvSpPr>
        <p:spPr>
          <a:xfrm>
            <a:off x="1134730" y="1038225"/>
            <a:ext cx="4984530" cy="618009"/>
          </a:xfrm>
          <a:prstGeom prst="rect">
            <a:avLst/>
          </a:prstGeom>
        </p:spPr>
        <p:txBody>
          <a:bodyPr lIns="0" tIns="0" rIns="0" bIns="0" rtlCol="0" anchor="t">
            <a:spAutoFit/>
          </a:bodyPr>
          <a:lstStyle/>
          <a:p>
            <a:pPr algn="l">
              <a:lnSpc>
                <a:spcPts val="4817"/>
              </a:lnSpc>
            </a:pPr>
            <a:r>
              <a:rPr lang="en-US" sz="4117" b="1">
                <a:solidFill>
                  <a:srgbClr val="000000"/>
                </a:solidFill>
                <a:latin typeface="Open Sauce Bold"/>
                <a:ea typeface="Open Sauce Bold"/>
                <a:cs typeface="Open Sauce Bold"/>
                <a:sym typeface="Open Sauce Bold"/>
              </a:rPr>
              <a:t>Say It Like a Pro</a:t>
            </a:r>
          </a:p>
        </p:txBody>
      </p:sp>
      <p:grpSp>
        <p:nvGrpSpPr>
          <p:cNvPr id="12" name="Group 12"/>
          <p:cNvGrpSpPr/>
          <p:nvPr/>
        </p:nvGrpSpPr>
        <p:grpSpPr>
          <a:xfrm>
            <a:off x="792586" y="8465259"/>
            <a:ext cx="3753762" cy="885731"/>
            <a:chOff x="0" y="0"/>
            <a:chExt cx="5005017" cy="1180974"/>
          </a:xfrm>
        </p:grpSpPr>
        <p:sp>
          <p:nvSpPr>
            <p:cNvPr id="13" name="Freeform 13"/>
            <p:cNvSpPr/>
            <p:nvPr/>
          </p:nvSpPr>
          <p:spPr>
            <a:xfrm>
              <a:off x="0" y="305096"/>
              <a:ext cx="5005017" cy="875878"/>
            </a:xfrm>
            <a:custGeom>
              <a:avLst/>
              <a:gdLst/>
              <a:ahLst/>
              <a:cxnLst/>
              <a:rect l="l" t="t" r="r" b="b"/>
              <a:pathLst>
                <a:path w="5005017" h="875878">
                  <a:moveTo>
                    <a:pt x="0" y="0"/>
                  </a:moveTo>
                  <a:lnTo>
                    <a:pt x="5005017" y="0"/>
                  </a:lnTo>
                  <a:lnTo>
                    <a:pt x="5005017" y="875878"/>
                  </a:lnTo>
                  <a:lnTo>
                    <a:pt x="0" y="8758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TextBox 14"/>
            <p:cNvSpPr txBox="1"/>
            <p:nvPr/>
          </p:nvSpPr>
          <p:spPr>
            <a:xfrm>
              <a:off x="1676417" y="427781"/>
              <a:ext cx="2756130" cy="573359"/>
            </a:xfrm>
            <a:prstGeom prst="rect">
              <a:avLst/>
            </a:prstGeom>
          </p:spPr>
          <p:txBody>
            <a:bodyPr lIns="0" tIns="0" rIns="0" bIns="0" rtlCol="0" anchor="t">
              <a:spAutoFit/>
            </a:bodyPr>
            <a:lstStyle/>
            <a:p>
              <a:pPr algn="ctr">
                <a:lnSpc>
                  <a:spcPts val="3321"/>
                </a:lnSpc>
              </a:pPr>
              <a:r>
                <a:rPr lang="en-US" sz="2554" b="1">
                  <a:solidFill>
                    <a:srgbClr val="000000"/>
                  </a:solidFill>
                  <a:latin typeface="Poppins Bold"/>
                  <a:ea typeface="Poppins Bold"/>
                  <a:cs typeface="Poppins Bold"/>
                  <a:sym typeface="Poppins Bold"/>
                </a:rPr>
                <a:t>Clarity</a:t>
              </a:r>
            </a:p>
          </p:txBody>
        </p:sp>
        <p:sp>
          <p:nvSpPr>
            <p:cNvPr id="15" name="Freeform 15"/>
            <p:cNvSpPr/>
            <p:nvPr/>
          </p:nvSpPr>
          <p:spPr>
            <a:xfrm>
              <a:off x="574982" y="0"/>
              <a:ext cx="914765" cy="914765"/>
            </a:xfrm>
            <a:custGeom>
              <a:avLst/>
              <a:gdLst/>
              <a:ahLst/>
              <a:cxnLst/>
              <a:rect l="l" t="t" r="r" b="b"/>
              <a:pathLst>
                <a:path w="914765" h="914765">
                  <a:moveTo>
                    <a:pt x="0" y="0"/>
                  </a:moveTo>
                  <a:lnTo>
                    <a:pt x="914766" y="0"/>
                  </a:lnTo>
                  <a:lnTo>
                    <a:pt x="914766" y="914765"/>
                  </a:lnTo>
                  <a:lnTo>
                    <a:pt x="0" y="9147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6" name="Freeform 16"/>
            <p:cNvSpPr/>
            <p:nvPr/>
          </p:nvSpPr>
          <p:spPr>
            <a:xfrm>
              <a:off x="675472" y="126627"/>
              <a:ext cx="713786" cy="713786"/>
            </a:xfrm>
            <a:custGeom>
              <a:avLst/>
              <a:gdLst/>
              <a:ahLst/>
              <a:cxnLst/>
              <a:rect l="l" t="t" r="r" b="b"/>
              <a:pathLst>
                <a:path w="713786" h="713786">
                  <a:moveTo>
                    <a:pt x="0" y="0"/>
                  </a:moveTo>
                  <a:lnTo>
                    <a:pt x="713786" y="0"/>
                  </a:lnTo>
                  <a:lnTo>
                    <a:pt x="713786" y="713786"/>
                  </a:lnTo>
                  <a:lnTo>
                    <a:pt x="0" y="71378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grpSp>
        <p:nvGrpSpPr>
          <p:cNvPr id="17" name="Group 17"/>
          <p:cNvGrpSpPr/>
          <p:nvPr/>
        </p:nvGrpSpPr>
        <p:grpSpPr>
          <a:xfrm>
            <a:off x="12577486" y="8465259"/>
            <a:ext cx="3753762" cy="885731"/>
            <a:chOff x="0" y="0"/>
            <a:chExt cx="5005017" cy="1180974"/>
          </a:xfrm>
        </p:grpSpPr>
        <p:sp>
          <p:nvSpPr>
            <p:cNvPr id="18" name="Freeform 18"/>
            <p:cNvSpPr/>
            <p:nvPr/>
          </p:nvSpPr>
          <p:spPr>
            <a:xfrm>
              <a:off x="0" y="305096"/>
              <a:ext cx="5005017" cy="875878"/>
            </a:xfrm>
            <a:custGeom>
              <a:avLst/>
              <a:gdLst/>
              <a:ahLst/>
              <a:cxnLst/>
              <a:rect l="l" t="t" r="r" b="b"/>
              <a:pathLst>
                <a:path w="5005017" h="875878">
                  <a:moveTo>
                    <a:pt x="0" y="0"/>
                  </a:moveTo>
                  <a:lnTo>
                    <a:pt x="5005017" y="0"/>
                  </a:lnTo>
                  <a:lnTo>
                    <a:pt x="5005017" y="875878"/>
                  </a:lnTo>
                  <a:lnTo>
                    <a:pt x="0" y="8758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9" name="TextBox 19"/>
            <p:cNvSpPr txBox="1"/>
            <p:nvPr/>
          </p:nvSpPr>
          <p:spPr>
            <a:xfrm>
              <a:off x="1489748" y="427781"/>
              <a:ext cx="3328600" cy="572689"/>
            </a:xfrm>
            <a:prstGeom prst="rect">
              <a:avLst/>
            </a:prstGeom>
          </p:spPr>
          <p:txBody>
            <a:bodyPr lIns="0" tIns="0" rIns="0" bIns="0" rtlCol="0" anchor="t">
              <a:spAutoFit/>
            </a:bodyPr>
            <a:lstStyle/>
            <a:p>
              <a:pPr algn="ctr">
                <a:lnSpc>
                  <a:spcPts val="3321"/>
                </a:lnSpc>
              </a:pPr>
              <a:r>
                <a:rPr lang="en-US" sz="2554" b="1">
                  <a:solidFill>
                    <a:srgbClr val="000000"/>
                  </a:solidFill>
                  <a:latin typeface="Poppins Bold"/>
                  <a:ea typeface="Poppins Bold"/>
                  <a:cs typeface="Poppins Bold"/>
                  <a:sym typeface="Poppins Bold"/>
                </a:rPr>
                <a:t>Competence</a:t>
              </a:r>
            </a:p>
          </p:txBody>
        </p:sp>
        <p:sp>
          <p:nvSpPr>
            <p:cNvPr id="20" name="Freeform 20"/>
            <p:cNvSpPr/>
            <p:nvPr/>
          </p:nvSpPr>
          <p:spPr>
            <a:xfrm>
              <a:off x="574982" y="0"/>
              <a:ext cx="914765" cy="914765"/>
            </a:xfrm>
            <a:custGeom>
              <a:avLst/>
              <a:gdLst/>
              <a:ahLst/>
              <a:cxnLst/>
              <a:rect l="l" t="t" r="r" b="b"/>
              <a:pathLst>
                <a:path w="914765" h="914765">
                  <a:moveTo>
                    <a:pt x="0" y="0"/>
                  </a:moveTo>
                  <a:lnTo>
                    <a:pt x="914766" y="0"/>
                  </a:lnTo>
                  <a:lnTo>
                    <a:pt x="914766" y="914765"/>
                  </a:lnTo>
                  <a:lnTo>
                    <a:pt x="0" y="9147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1" name="Freeform 21"/>
            <p:cNvSpPr/>
            <p:nvPr/>
          </p:nvSpPr>
          <p:spPr>
            <a:xfrm>
              <a:off x="675472" y="126627"/>
              <a:ext cx="713786" cy="713786"/>
            </a:xfrm>
            <a:custGeom>
              <a:avLst/>
              <a:gdLst/>
              <a:ahLst/>
              <a:cxnLst/>
              <a:rect l="l" t="t" r="r" b="b"/>
              <a:pathLst>
                <a:path w="713786" h="713786">
                  <a:moveTo>
                    <a:pt x="0" y="0"/>
                  </a:moveTo>
                  <a:lnTo>
                    <a:pt x="713786" y="0"/>
                  </a:lnTo>
                  <a:lnTo>
                    <a:pt x="713786" y="713786"/>
                  </a:lnTo>
                  <a:lnTo>
                    <a:pt x="0" y="71378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grpSp>
        <p:nvGrpSpPr>
          <p:cNvPr id="22" name="Group 22"/>
          <p:cNvGrpSpPr/>
          <p:nvPr/>
        </p:nvGrpSpPr>
        <p:grpSpPr>
          <a:xfrm>
            <a:off x="4670925" y="8465259"/>
            <a:ext cx="3753762" cy="885731"/>
            <a:chOff x="0" y="0"/>
            <a:chExt cx="5005017" cy="1180974"/>
          </a:xfrm>
        </p:grpSpPr>
        <p:sp>
          <p:nvSpPr>
            <p:cNvPr id="23" name="Freeform 23"/>
            <p:cNvSpPr/>
            <p:nvPr/>
          </p:nvSpPr>
          <p:spPr>
            <a:xfrm>
              <a:off x="0" y="305096"/>
              <a:ext cx="5005017" cy="875878"/>
            </a:xfrm>
            <a:custGeom>
              <a:avLst/>
              <a:gdLst/>
              <a:ahLst/>
              <a:cxnLst/>
              <a:rect l="l" t="t" r="r" b="b"/>
              <a:pathLst>
                <a:path w="5005017" h="875878">
                  <a:moveTo>
                    <a:pt x="0" y="0"/>
                  </a:moveTo>
                  <a:lnTo>
                    <a:pt x="5005017" y="0"/>
                  </a:lnTo>
                  <a:lnTo>
                    <a:pt x="5005017" y="875878"/>
                  </a:lnTo>
                  <a:lnTo>
                    <a:pt x="0" y="8758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TextBox 24"/>
            <p:cNvSpPr txBox="1"/>
            <p:nvPr/>
          </p:nvSpPr>
          <p:spPr>
            <a:xfrm>
              <a:off x="1676417" y="427781"/>
              <a:ext cx="2756130" cy="572689"/>
            </a:xfrm>
            <a:prstGeom prst="rect">
              <a:avLst/>
            </a:prstGeom>
          </p:spPr>
          <p:txBody>
            <a:bodyPr lIns="0" tIns="0" rIns="0" bIns="0" rtlCol="0" anchor="t">
              <a:spAutoFit/>
            </a:bodyPr>
            <a:lstStyle/>
            <a:p>
              <a:pPr algn="ctr">
                <a:lnSpc>
                  <a:spcPts val="3321"/>
                </a:lnSpc>
              </a:pPr>
              <a:r>
                <a:rPr lang="en-US" sz="2554" b="1">
                  <a:solidFill>
                    <a:srgbClr val="000000"/>
                  </a:solidFill>
                  <a:latin typeface="Poppins Bold"/>
                  <a:ea typeface="Poppins Bold"/>
                  <a:cs typeface="Poppins Bold"/>
                  <a:sym typeface="Poppins Bold"/>
                </a:rPr>
                <a:t>Certainty</a:t>
              </a:r>
            </a:p>
          </p:txBody>
        </p:sp>
        <p:sp>
          <p:nvSpPr>
            <p:cNvPr id="25" name="Freeform 25"/>
            <p:cNvSpPr/>
            <p:nvPr/>
          </p:nvSpPr>
          <p:spPr>
            <a:xfrm>
              <a:off x="574982" y="0"/>
              <a:ext cx="914765" cy="914765"/>
            </a:xfrm>
            <a:custGeom>
              <a:avLst/>
              <a:gdLst/>
              <a:ahLst/>
              <a:cxnLst/>
              <a:rect l="l" t="t" r="r" b="b"/>
              <a:pathLst>
                <a:path w="914765" h="914765">
                  <a:moveTo>
                    <a:pt x="0" y="0"/>
                  </a:moveTo>
                  <a:lnTo>
                    <a:pt x="914766" y="0"/>
                  </a:lnTo>
                  <a:lnTo>
                    <a:pt x="914766" y="914765"/>
                  </a:lnTo>
                  <a:lnTo>
                    <a:pt x="0" y="9147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6" name="Freeform 26"/>
            <p:cNvSpPr/>
            <p:nvPr/>
          </p:nvSpPr>
          <p:spPr>
            <a:xfrm>
              <a:off x="675472" y="126627"/>
              <a:ext cx="713786" cy="713786"/>
            </a:xfrm>
            <a:custGeom>
              <a:avLst/>
              <a:gdLst/>
              <a:ahLst/>
              <a:cxnLst/>
              <a:rect l="l" t="t" r="r" b="b"/>
              <a:pathLst>
                <a:path w="713786" h="713786">
                  <a:moveTo>
                    <a:pt x="0" y="0"/>
                  </a:moveTo>
                  <a:lnTo>
                    <a:pt x="713786" y="0"/>
                  </a:lnTo>
                  <a:lnTo>
                    <a:pt x="713786" y="713786"/>
                  </a:lnTo>
                  <a:lnTo>
                    <a:pt x="0" y="71378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grpSp>
        <p:nvGrpSpPr>
          <p:cNvPr id="27" name="Group 27"/>
          <p:cNvGrpSpPr/>
          <p:nvPr/>
        </p:nvGrpSpPr>
        <p:grpSpPr>
          <a:xfrm>
            <a:off x="8623698" y="8465259"/>
            <a:ext cx="3753762" cy="885731"/>
            <a:chOff x="0" y="0"/>
            <a:chExt cx="5005017" cy="1180974"/>
          </a:xfrm>
        </p:grpSpPr>
        <p:sp>
          <p:nvSpPr>
            <p:cNvPr id="28" name="Freeform 28"/>
            <p:cNvSpPr/>
            <p:nvPr/>
          </p:nvSpPr>
          <p:spPr>
            <a:xfrm>
              <a:off x="0" y="305096"/>
              <a:ext cx="5005017" cy="875878"/>
            </a:xfrm>
            <a:custGeom>
              <a:avLst/>
              <a:gdLst/>
              <a:ahLst/>
              <a:cxnLst/>
              <a:rect l="l" t="t" r="r" b="b"/>
              <a:pathLst>
                <a:path w="5005017" h="875878">
                  <a:moveTo>
                    <a:pt x="0" y="0"/>
                  </a:moveTo>
                  <a:lnTo>
                    <a:pt x="5005017" y="0"/>
                  </a:lnTo>
                  <a:lnTo>
                    <a:pt x="5005017" y="875878"/>
                  </a:lnTo>
                  <a:lnTo>
                    <a:pt x="0" y="8758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9" name="TextBox 29"/>
            <p:cNvSpPr txBox="1"/>
            <p:nvPr/>
          </p:nvSpPr>
          <p:spPr>
            <a:xfrm>
              <a:off x="1676417" y="427781"/>
              <a:ext cx="2756130" cy="572689"/>
            </a:xfrm>
            <a:prstGeom prst="rect">
              <a:avLst/>
            </a:prstGeom>
          </p:spPr>
          <p:txBody>
            <a:bodyPr lIns="0" tIns="0" rIns="0" bIns="0" rtlCol="0" anchor="t">
              <a:spAutoFit/>
            </a:bodyPr>
            <a:lstStyle/>
            <a:p>
              <a:pPr algn="ctr">
                <a:lnSpc>
                  <a:spcPts val="3321"/>
                </a:lnSpc>
              </a:pPr>
              <a:r>
                <a:rPr lang="en-US" sz="2554" b="1">
                  <a:solidFill>
                    <a:srgbClr val="000000"/>
                  </a:solidFill>
                  <a:latin typeface="Poppins Bold"/>
                  <a:ea typeface="Poppins Bold"/>
                  <a:cs typeface="Poppins Bold"/>
                  <a:sym typeface="Poppins Bold"/>
                </a:rPr>
                <a:t>Calmness</a:t>
              </a:r>
            </a:p>
          </p:txBody>
        </p:sp>
        <p:sp>
          <p:nvSpPr>
            <p:cNvPr id="30" name="Freeform 30"/>
            <p:cNvSpPr/>
            <p:nvPr/>
          </p:nvSpPr>
          <p:spPr>
            <a:xfrm>
              <a:off x="574982" y="0"/>
              <a:ext cx="914765" cy="914765"/>
            </a:xfrm>
            <a:custGeom>
              <a:avLst/>
              <a:gdLst/>
              <a:ahLst/>
              <a:cxnLst/>
              <a:rect l="l" t="t" r="r" b="b"/>
              <a:pathLst>
                <a:path w="914765" h="914765">
                  <a:moveTo>
                    <a:pt x="0" y="0"/>
                  </a:moveTo>
                  <a:lnTo>
                    <a:pt x="914766" y="0"/>
                  </a:lnTo>
                  <a:lnTo>
                    <a:pt x="914766" y="914765"/>
                  </a:lnTo>
                  <a:lnTo>
                    <a:pt x="0" y="9147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1" name="Freeform 31"/>
            <p:cNvSpPr/>
            <p:nvPr/>
          </p:nvSpPr>
          <p:spPr>
            <a:xfrm>
              <a:off x="675472" y="126627"/>
              <a:ext cx="713786" cy="713786"/>
            </a:xfrm>
            <a:custGeom>
              <a:avLst/>
              <a:gdLst/>
              <a:ahLst/>
              <a:cxnLst/>
              <a:rect l="l" t="t" r="r" b="b"/>
              <a:pathLst>
                <a:path w="713786" h="713786">
                  <a:moveTo>
                    <a:pt x="0" y="0"/>
                  </a:moveTo>
                  <a:lnTo>
                    <a:pt x="713786" y="0"/>
                  </a:lnTo>
                  <a:lnTo>
                    <a:pt x="713786" y="713786"/>
                  </a:lnTo>
                  <a:lnTo>
                    <a:pt x="0" y="71378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sp>
        <p:nvSpPr>
          <p:cNvPr id="32" name="TextBox 32"/>
          <p:cNvSpPr txBox="1"/>
          <p:nvPr/>
        </p:nvSpPr>
        <p:spPr>
          <a:xfrm>
            <a:off x="864308" y="1580034"/>
            <a:ext cx="9214428" cy="433846"/>
          </a:xfrm>
          <a:prstGeom prst="rect">
            <a:avLst/>
          </a:prstGeom>
        </p:spPr>
        <p:txBody>
          <a:bodyPr lIns="0" tIns="0" rIns="0" bIns="0" rtlCol="0" anchor="t">
            <a:spAutoFit/>
          </a:bodyPr>
          <a:lstStyle/>
          <a:p>
            <a:pPr algn="ctr">
              <a:lnSpc>
                <a:spcPts val="3306"/>
              </a:lnSpc>
              <a:spcBef>
                <a:spcPct val="0"/>
              </a:spcBef>
            </a:pPr>
            <a:r>
              <a:rPr lang="en-US" sz="2361">
                <a:solidFill>
                  <a:srgbClr val="000000"/>
                </a:solidFill>
                <a:latin typeface="Poppins"/>
                <a:ea typeface="Poppins"/>
                <a:cs typeface="Poppins"/>
                <a:sym typeface="Poppins"/>
              </a:rPr>
              <a:t>Use everything you’ve learned to respond with confidence.</a:t>
            </a:r>
          </a:p>
        </p:txBody>
      </p:sp>
      <p:sp>
        <p:nvSpPr>
          <p:cNvPr id="33" name="TextBox 33"/>
          <p:cNvSpPr txBox="1"/>
          <p:nvPr/>
        </p:nvSpPr>
        <p:spPr>
          <a:xfrm>
            <a:off x="490567" y="3365384"/>
            <a:ext cx="9961909" cy="4393828"/>
          </a:xfrm>
          <a:prstGeom prst="rect">
            <a:avLst/>
          </a:prstGeom>
        </p:spPr>
        <p:txBody>
          <a:bodyPr lIns="0" tIns="0" rIns="0" bIns="0" rtlCol="0" anchor="t">
            <a:spAutoFit/>
          </a:bodyPr>
          <a:lstStyle/>
          <a:p>
            <a:pPr algn="l">
              <a:lnSpc>
                <a:spcPts val="2936"/>
              </a:lnSpc>
              <a:spcBef>
                <a:spcPct val="0"/>
              </a:spcBef>
            </a:pPr>
            <a:r>
              <a:rPr lang="en-US" sz="2097" b="1">
                <a:solidFill>
                  <a:srgbClr val="000000"/>
                </a:solidFill>
                <a:latin typeface="Poppins Bold"/>
                <a:ea typeface="Poppins Bold"/>
                <a:cs typeface="Poppins Bold"/>
                <a:sym typeface="Poppins Bold"/>
              </a:rPr>
              <a:t>HOW IT WORKS:</a:t>
            </a:r>
          </a:p>
          <a:p>
            <a:pPr algn="l">
              <a:lnSpc>
                <a:spcPts val="2936"/>
              </a:lnSpc>
              <a:spcBef>
                <a:spcPct val="0"/>
              </a:spcBef>
            </a:pPr>
            <a:endParaRPr lang="en-US" sz="2097" b="1">
              <a:solidFill>
                <a:srgbClr val="000000"/>
              </a:solidFill>
              <a:latin typeface="Poppins Bold"/>
              <a:ea typeface="Poppins Bold"/>
              <a:cs typeface="Poppins Bold"/>
              <a:sym typeface="Poppins Bold"/>
            </a:endParaRPr>
          </a:p>
          <a:p>
            <a:pPr marL="452839" lvl="1" indent="-226420" algn="l">
              <a:lnSpc>
                <a:spcPts val="2936"/>
              </a:lnSpc>
              <a:spcBef>
                <a:spcPct val="0"/>
              </a:spcBef>
              <a:buFont typeface="Arial"/>
              <a:buChar char="•"/>
            </a:pPr>
            <a:r>
              <a:rPr lang="en-US" sz="2097" b="1">
                <a:solidFill>
                  <a:srgbClr val="000000"/>
                </a:solidFill>
                <a:latin typeface="Poppins Bold"/>
                <a:ea typeface="Poppins Bold"/>
                <a:cs typeface="Poppins Bold"/>
                <a:sym typeface="Poppins Bold"/>
              </a:rPr>
              <a:t>A customer scenario will display.</a:t>
            </a:r>
          </a:p>
          <a:p>
            <a:pPr marL="452839" lvl="1" indent="-226420" algn="l">
              <a:lnSpc>
                <a:spcPts val="2936"/>
              </a:lnSpc>
              <a:spcBef>
                <a:spcPct val="0"/>
              </a:spcBef>
              <a:buFont typeface="Arial"/>
              <a:buChar char="•"/>
            </a:pPr>
            <a:r>
              <a:rPr lang="en-US" sz="2097" b="1">
                <a:solidFill>
                  <a:srgbClr val="000000"/>
                </a:solidFill>
                <a:latin typeface="Poppins Bold"/>
                <a:ea typeface="Poppins Bold"/>
                <a:cs typeface="Poppins Bold"/>
                <a:sym typeface="Poppins Bold"/>
              </a:rPr>
              <a:t>Think about how you would respond as the CSR.</a:t>
            </a:r>
          </a:p>
          <a:p>
            <a:pPr marL="452839" lvl="1" indent="-226420" algn="l">
              <a:lnSpc>
                <a:spcPts val="2936"/>
              </a:lnSpc>
              <a:spcBef>
                <a:spcPct val="0"/>
              </a:spcBef>
              <a:buFont typeface="Arial"/>
              <a:buChar char="•"/>
            </a:pPr>
            <a:r>
              <a:rPr lang="en-US" sz="2097" b="1">
                <a:solidFill>
                  <a:srgbClr val="000000"/>
                </a:solidFill>
                <a:latin typeface="Poppins Bold"/>
                <a:ea typeface="Poppins Bold"/>
                <a:cs typeface="Poppins Bold"/>
                <a:sym typeface="Poppins Bold"/>
              </a:rPr>
              <a:t>Be prepared to share your response aloud or in the chat.</a:t>
            </a:r>
          </a:p>
          <a:p>
            <a:pPr marL="452839" lvl="1" indent="-226420" algn="l">
              <a:lnSpc>
                <a:spcPts val="2936"/>
              </a:lnSpc>
              <a:buFont typeface="Arial"/>
              <a:buChar char="•"/>
            </a:pPr>
            <a:r>
              <a:rPr lang="en-US" sz="2097" b="1">
                <a:solidFill>
                  <a:srgbClr val="000000"/>
                </a:solidFill>
                <a:latin typeface="Poppins Bold"/>
                <a:ea typeface="Poppins Bold"/>
                <a:cs typeface="Poppins Bold"/>
                <a:sym typeface="Poppins Bold"/>
              </a:rPr>
              <a:t>As a group, we’ll discuss what worked well and identify opportunities to strengthen the response.</a:t>
            </a:r>
          </a:p>
          <a:p>
            <a:pPr algn="l">
              <a:lnSpc>
                <a:spcPts val="2936"/>
              </a:lnSpc>
              <a:spcBef>
                <a:spcPct val="0"/>
              </a:spcBef>
            </a:pPr>
            <a:endParaRPr lang="en-US" sz="2097" b="1">
              <a:solidFill>
                <a:srgbClr val="000000"/>
              </a:solidFill>
              <a:latin typeface="Poppins Bold"/>
              <a:ea typeface="Poppins Bold"/>
              <a:cs typeface="Poppins Bold"/>
              <a:sym typeface="Poppins Bold"/>
            </a:endParaRPr>
          </a:p>
          <a:p>
            <a:pPr algn="l">
              <a:lnSpc>
                <a:spcPts val="2656"/>
              </a:lnSpc>
              <a:spcBef>
                <a:spcPct val="0"/>
              </a:spcBef>
            </a:pPr>
            <a:endParaRPr lang="en-US" sz="2097" b="1">
              <a:solidFill>
                <a:srgbClr val="000000"/>
              </a:solidFill>
              <a:latin typeface="Poppins Bold"/>
              <a:ea typeface="Poppins Bold"/>
              <a:cs typeface="Poppins Bold"/>
              <a:sym typeface="Poppins Bold"/>
            </a:endParaRPr>
          </a:p>
          <a:p>
            <a:pPr algn="l">
              <a:lnSpc>
                <a:spcPts val="2656"/>
              </a:lnSpc>
              <a:spcBef>
                <a:spcPct val="0"/>
              </a:spcBef>
            </a:pPr>
            <a:endParaRPr lang="en-US" sz="2097" b="1">
              <a:solidFill>
                <a:srgbClr val="000000"/>
              </a:solidFill>
              <a:latin typeface="Poppins Bold"/>
              <a:ea typeface="Poppins Bold"/>
              <a:cs typeface="Poppins Bold"/>
              <a:sym typeface="Poppins Bold"/>
            </a:endParaRPr>
          </a:p>
          <a:p>
            <a:pPr algn="l">
              <a:lnSpc>
                <a:spcPts val="6204"/>
              </a:lnSpc>
              <a:spcBef>
                <a:spcPct val="0"/>
              </a:spcBef>
            </a:pPr>
            <a:endParaRPr lang="en-US" sz="2097" b="1">
              <a:solidFill>
                <a:srgbClr val="000000"/>
              </a:solidFill>
              <a:latin typeface="Poppins Bold"/>
              <a:ea typeface="Poppins Bold"/>
              <a:cs typeface="Poppins Bold"/>
              <a:sym typeface="Poppins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2277844" y="-1340373"/>
            <a:ext cx="8044203" cy="5671784"/>
            <a:chOff x="0" y="0"/>
            <a:chExt cx="4753557" cy="3351625"/>
          </a:xfrm>
        </p:grpSpPr>
        <p:sp>
          <p:nvSpPr>
            <p:cNvPr id="4" name="Freeform 4"/>
            <p:cNvSpPr/>
            <p:nvPr/>
          </p:nvSpPr>
          <p:spPr>
            <a:xfrm>
              <a:off x="0" y="0"/>
              <a:ext cx="4753557" cy="3351624"/>
            </a:xfrm>
            <a:custGeom>
              <a:avLst/>
              <a:gdLst/>
              <a:ahLst/>
              <a:cxnLst/>
              <a:rect l="l" t="t" r="r" b="b"/>
              <a:pathLst>
                <a:path w="4753557" h="3351624">
                  <a:moveTo>
                    <a:pt x="96242" y="0"/>
                  </a:moveTo>
                  <a:lnTo>
                    <a:pt x="4657315" y="0"/>
                  </a:lnTo>
                  <a:cubicBezTo>
                    <a:pt x="4710468" y="0"/>
                    <a:pt x="4753557" y="43089"/>
                    <a:pt x="4753557" y="96242"/>
                  </a:cubicBezTo>
                  <a:lnTo>
                    <a:pt x="4753557" y="3255382"/>
                  </a:lnTo>
                  <a:cubicBezTo>
                    <a:pt x="4753557" y="3280907"/>
                    <a:pt x="4743417" y="3305387"/>
                    <a:pt x="4725368" y="3323436"/>
                  </a:cubicBezTo>
                  <a:cubicBezTo>
                    <a:pt x="4707319" y="3341485"/>
                    <a:pt x="4682840" y="3351624"/>
                    <a:pt x="4657315" y="3351624"/>
                  </a:cubicBezTo>
                  <a:lnTo>
                    <a:pt x="96242" y="3351624"/>
                  </a:lnTo>
                  <a:cubicBezTo>
                    <a:pt x="70717" y="3351624"/>
                    <a:pt x="46238" y="3341485"/>
                    <a:pt x="28189" y="3323436"/>
                  </a:cubicBezTo>
                  <a:cubicBezTo>
                    <a:pt x="10140" y="3305387"/>
                    <a:pt x="0" y="3280907"/>
                    <a:pt x="0" y="3255382"/>
                  </a:cubicBezTo>
                  <a:lnTo>
                    <a:pt x="0" y="96242"/>
                  </a:lnTo>
                  <a:cubicBezTo>
                    <a:pt x="0" y="70717"/>
                    <a:pt x="10140" y="46238"/>
                    <a:pt x="28189" y="28189"/>
                  </a:cubicBezTo>
                  <a:cubicBezTo>
                    <a:pt x="46238" y="10140"/>
                    <a:pt x="70717" y="0"/>
                    <a:pt x="96242" y="0"/>
                  </a:cubicBezTo>
                  <a:close/>
                </a:path>
              </a:pathLst>
            </a:custGeom>
            <a:blipFill>
              <a:blip r:embed="rId3">
                <a:alphaModFix amt="53000"/>
              </a:blip>
              <a:stretch>
                <a:fillRect l="-23910" r="-1436"/>
              </a:stretch>
            </a:blipFill>
          </p:spPr>
          <p:txBody>
            <a:bodyPr/>
            <a:lstStyle/>
            <a:p>
              <a:endParaRPr lang="en-US"/>
            </a:p>
          </p:txBody>
        </p:sp>
      </p:grpSp>
      <p:sp>
        <p:nvSpPr>
          <p:cNvPr id="5" name="TextBox 5"/>
          <p:cNvSpPr txBox="1"/>
          <p:nvPr/>
        </p:nvSpPr>
        <p:spPr>
          <a:xfrm>
            <a:off x="11611866" y="2517002"/>
            <a:ext cx="2083889" cy="662940"/>
          </a:xfrm>
          <a:prstGeom prst="rect">
            <a:avLst/>
          </a:prstGeom>
        </p:spPr>
        <p:txBody>
          <a:bodyPr lIns="0" tIns="0" rIns="0" bIns="0" rtlCol="0" anchor="t">
            <a:spAutoFit/>
          </a:bodyPr>
          <a:lstStyle/>
          <a:p>
            <a:pPr algn="ctr">
              <a:lnSpc>
                <a:spcPts val="5460"/>
              </a:lnSpc>
            </a:pPr>
            <a:r>
              <a:rPr lang="en-US" sz="3900">
                <a:solidFill>
                  <a:srgbClr val="FFFFFF"/>
                </a:solidFill>
                <a:latin typeface="Brandon Grotesque"/>
                <a:ea typeface="Brandon Grotesque"/>
                <a:cs typeface="Brandon Grotesque"/>
                <a:sym typeface="Brandon Grotesque"/>
              </a:rPr>
              <a:t>Scenario 3</a:t>
            </a:r>
          </a:p>
        </p:txBody>
      </p:sp>
      <p:grpSp>
        <p:nvGrpSpPr>
          <p:cNvPr id="6" name="Group 6"/>
          <p:cNvGrpSpPr/>
          <p:nvPr/>
        </p:nvGrpSpPr>
        <p:grpSpPr>
          <a:xfrm>
            <a:off x="482945" y="2593202"/>
            <a:ext cx="14410781" cy="5381756"/>
            <a:chOff x="0" y="0"/>
            <a:chExt cx="19214375" cy="7175675"/>
          </a:xfrm>
        </p:grpSpPr>
        <p:sp>
          <p:nvSpPr>
            <p:cNvPr id="7" name="Freeform 7"/>
            <p:cNvSpPr/>
            <p:nvPr/>
          </p:nvSpPr>
          <p:spPr>
            <a:xfrm>
              <a:off x="13241267" y="150698"/>
              <a:ext cx="5973108" cy="7024977"/>
            </a:xfrm>
            <a:custGeom>
              <a:avLst/>
              <a:gdLst/>
              <a:ahLst/>
              <a:cxnLst/>
              <a:rect l="l" t="t" r="r" b="b"/>
              <a:pathLst>
                <a:path w="5973108" h="7024977">
                  <a:moveTo>
                    <a:pt x="0" y="0"/>
                  </a:moveTo>
                  <a:lnTo>
                    <a:pt x="5973108" y="0"/>
                  </a:lnTo>
                  <a:lnTo>
                    <a:pt x="5973108" y="7024977"/>
                  </a:lnTo>
                  <a:lnTo>
                    <a:pt x="0" y="7024977"/>
                  </a:lnTo>
                  <a:lnTo>
                    <a:pt x="0" y="0"/>
                  </a:lnTo>
                  <a:close/>
                </a:path>
              </a:pathLst>
            </a:custGeom>
            <a:blipFill>
              <a:blip r:embed="rId4"/>
              <a:stretch>
                <a:fillRect/>
              </a:stretch>
            </a:blipFill>
          </p:spPr>
          <p:txBody>
            <a:bodyPr/>
            <a:lstStyle/>
            <a:p>
              <a:endParaRPr lang="en-US"/>
            </a:p>
          </p:txBody>
        </p:sp>
        <p:sp>
          <p:nvSpPr>
            <p:cNvPr id="8" name="TextBox 8"/>
            <p:cNvSpPr txBox="1"/>
            <p:nvPr/>
          </p:nvSpPr>
          <p:spPr>
            <a:xfrm>
              <a:off x="13654122" y="1419404"/>
              <a:ext cx="5239019" cy="2488734"/>
            </a:xfrm>
            <a:prstGeom prst="rect">
              <a:avLst/>
            </a:prstGeom>
          </p:spPr>
          <p:txBody>
            <a:bodyPr lIns="0" tIns="0" rIns="0" bIns="0" rtlCol="0" anchor="t">
              <a:spAutoFit/>
            </a:bodyPr>
            <a:lstStyle/>
            <a:p>
              <a:pPr algn="l">
                <a:lnSpc>
                  <a:spcPts val="3528"/>
                </a:lnSpc>
              </a:pPr>
              <a:r>
                <a:rPr lang="en-US" sz="2520">
                  <a:solidFill>
                    <a:srgbClr val="000000"/>
                  </a:solidFill>
                  <a:latin typeface="Brandon Grotesque"/>
                  <a:ea typeface="Brandon Grotesque"/>
                  <a:cs typeface="Brandon Grotesque"/>
                  <a:sym typeface="Brandon Grotesque"/>
                </a:rPr>
                <a:t>Course Access</a:t>
              </a:r>
            </a:p>
            <a:p>
              <a:pPr algn="l">
                <a:lnSpc>
                  <a:spcPts val="3954"/>
                </a:lnSpc>
              </a:pPr>
              <a:endParaRPr lang="en-US" sz="2520">
                <a:solidFill>
                  <a:srgbClr val="000000"/>
                </a:solidFill>
                <a:latin typeface="Brandon Grotesque"/>
                <a:ea typeface="Brandon Grotesque"/>
                <a:cs typeface="Brandon Grotesque"/>
                <a:sym typeface="Brandon Grotesque"/>
              </a:endParaRPr>
            </a:p>
            <a:p>
              <a:pPr algn="l">
                <a:lnSpc>
                  <a:spcPts val="2548"/>
                </a:lnSpc>
              </a:pPr>
              <a:r>
                <a:rPr lang="en-US" sz="1820">
                  <a:solidFill>
                    <a:srgbClr val="000000"/>
                  </a:solidFill>
                  <a:latin typeface="Brandon Grotesque"/>
                  <a:ea typeface="Brandon Grotesque"/>
                  <a:cs typeface="Brandon Grotesque"/>
                  <a:sym typeface="Brandon Grotesque"/>
                </a:rPr>
                <a:t>Customer says they purchased a course but can’t access it before an upcoming exam and wants an immediate solution.</a:t>
              </a:r>
            </a:p>
          </p:txBody>
        </p:sp>
        <p:sp>
          <p:nvSpPr>
            <p:cNvPr id="9" name="TextBox 9"/>
            <p:cNvSpPr txBox="1"/>
            <p:nvPr/>
          </p:nvSpPr>
          <p:spPr>
            <a:xfrm>
              <a:off x="13444786" y="5335011"/>
              <a:ext cx="5769589" cy="1545908"/>
            </a:xfrm>
            <a:prstGeom prst="rect">
              <a:avLst/>
            </a:prstGeom>
          </p:spPr>
          <p:txBody>
            <a:bodyPr lIns="0" tIns="0" rIns="0" bIns="0" rtlCol="0" anchor="t">
              <a:spAutoFit/>
            </a:bodyPr>
            <a:lstStyle/>
            <a:p>
              <a:pPr algn="l">
                <a:lnSpc>
                  <a:spcPts val="2375"/>
                </a:lnSpc>
              </a:pPr>
              <a:r>
                <a:rPr lang="en-US" sz="1696">
                  <a:solidFill>
                    <a:srgbClr val="000000"/>
                  </a:solidFill>
                  <a:latin typeface="Brandon Grotesque"/>
                  <a:ea typeface="Brandon Grotesque"/>
                  <a:cs typeface="Brandon Grotesque"/>
                  <a:sym typeface="Brandon Grotesque"/>
                </a:rPr>
                <a:t>Customer: </a:t>
              </a:r>
            </a:p>
            <a:p>
              <a:pPr algn="l">
                <a:lnSpc>
                  <a:spcPts val="2375"/>
                </a:lnSpc>
              </a:pPr>
              <a:r>
                <a:rPr lang="en-US" sz="1696">
                  <a:solidFill>
                    <a:srgbClr val="000000"/>
                  </a:solidFill>
                  <a:latin typeface="Brandon Grotesque"/>
                  <a:ea typeface="Brandon Grotesque"/>
                  <a:cs typeface="Brandon Grotesque"/>
                  <a:sym typeface="Brandon Grotesque"/>
                </a:rPr>
                <a:t>“My exam is tomorrow, and I still can’t access my course. SOMEONE NEEDS TO FIX THIS TODAY!”</a:t>
              </a:r>
            </a:p>
          </p:txBody>
        </p:sp>
        <p:grpSp>
          <p:nvGrpSpPr>
            <p:cNvPr id="10" name="Group 10"/>
            <p:cNvGrpSpPr>
              <a:grpSpLocks noChangeAspect="1"/>
            </p:cNvGrpSpPr>
            <p:nvPr/>
          </p:nvGrpSpPr>
          <p:grpSpPr>
            <a:xfrm>
              <a:off x="15303426" y="3915178"/>
              <a:ext cx="1645259" cy="1645259"/>
              <a:chOff x="0" y="0"/>
              <a:chExt cx="14840029" cy="14840029"/>
            </a:xfrm>
          </p:grpSpPr>
          <p:sp>
            <p:nvSpPr>
              <p:cNvPr id="11" name="Freeform 11"/>
              <p:cNvSpPr/>
              <p:nvPr/>
            </p:nvSpPr>
            <p:spPr>
              <a:xfrm>
                <a:off x="-33258" y="-75"/>
                <a:ext cx="14906544" cy="14840178"/>
              </a:xfrm>
              <a:custGeom>
                <a:avLst/>
                <a:gdLst/>
                <a:ahLst/>
                <a:cxnLst/>
                <a:rect l="l" t="t" r="r" b="b"/>
                <a:pathLst>
                  <a:path w="14906544" h="14840178">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B90014"/>
              </a:solidFill>
            </p:spPr>
            <p:txBody>
              <a:bodyPr/>
              <a:lstStyle/>
              <a:p>
                <a:endParaRPr lang="en-US"/>
              </a:p>
            </p:txBody>
          </p:sp>
          <p:sp>
            <p:nvSpPr>
              <p:cNvPr id="12" name="Freeform 12"/>
              <p:cNvSpPr/>
              <p:nvPr/>
            </p:nvSpPr>
            <p:spPr>
              <a:xfrm>
                <a:off x="168022" y="200309"/>
                <a:ext cx="14503985" cy="14439411"/>
              </a:xfrm>
              <a:custGeom>
                <a:avLst/>
                <a:gdLst/>
                <a:ahLst/>
                <a:cxnLst/>
                <a:rect l="l" t="t" r="r" b="b"/>
                <a:pathLst>
                  <a:path w="14503985" h="14439411">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p:spPr>
            <p:txBody>
              <a:bodyPr/>
              <a:lstStyle/>
              <a:p>
                <a:endParaRPr lang="en-US"/>
              </a:p>
            </p:txBody>
          </p:sp>
          <p:sp>
            <p:nvSpPr>
              <p:cNvPr id="13" name="Freeform 13"/>
              <p:cNvSpPr/>
              <p:nvPr/>
            </p:nvSpPr>
            <p:spPr>
              <a:xfrm>
                <a:off x="531276" y="561946"/>
                <a:ext cx="13777477" cy="13716137"/>
              </a:xfrm>
              <a:custGeom>
                <a:avLst/>
                <a:gdLst/>
                <a:ahLst/>
                <a:cxnLst/>
                <a:rect l="l" t="t" r="r" b="b"/>
                <a:pathLst>
                  <a:path w="13777477" h="1371613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5"/>
                <a:stretch>
                  <a:fillRect l="-24293" r="-24293"/>
                </a:stretch>
              </a:blipFill>
            </p:spPr>
            <p:txBody>
              <a:bodyPr/>
              <a:lstStyle/>
              <a:p>
                <a:endParaRPr lang="en-US"/>
              </a:p>
            </p:txBody>
          </p:sp>
        </p:grpSp>
        <p:sp>
          <p:nvSpPr>
            <p:cNvPr id="14" name="Freeform 14"/>
            <p:cNvSpPr/>
            <p:nvPr/>
          </p:nvSpPr>
          <p:spPr>
            <a:xfrm>
              <a:off x="6620459" y="150698"/>
              <a:ext cx="5973108" cy="7024977"/>
            </a:xfrm>
            <a:custGeom>
              <a:avLst/>
              <a:gdLst/>
              <a:ahLst/>
              <a:cxnLst/>
              <a:rect l="l" t="t" r="r" b="b"/>
              <a:pathLst>
                <a:path w="5973108" h="7024977">
                  <a:moveTo>
                    <a:pt x="0" y="0"/>
                  </a:moveTo>
                  <a:lnTo>
                    <a:pt x="5973108" y="0"/>
                  </a:lnTo>
                  <a:lnTo>
                    <a:pt x="5973108" y="7024977"/>
                  </a:lnTo>
                  <a:lnTo>
                    <a:pt x="0" y="7024977"/>
                  </a:lnTo>
                  <a:lnTo>
                    <a:pt x="0" y="0"/>
                  </a:lnTo>
                  <a:close/>
                </a:path>
              </a:pathLst>
            </a:custGeom>
            <a:blipFill>
              <a:blip r:embed="rId4"/>
              <a:stretch>
                <a:fillRect/>
              </a:stretch>
            </a:blipFill>
          </p:spPr>
          <p:txBody>
            <a:bodyPr/>
            <a:lstStyle/>
            <a:p>
              <a:endParaRPr lang="en-US"/>
            </a:p>
          </p:txBody>
        </p:sp>
        <p:sp>
          <p:nvSpPr>
            <p:cNvPr id="15" name="Freeform 15"/>
            <p:cNvSpPr/>
            <p:nvPr/>
          </p:nvSpPr>
          <p:spPr>
            <a:xfrm>
              <a:off x="7865415" y="0"/>
              <a:ext cx="3483196" cy="870799"/>
            </a:xfrm>
            <a:custGeom>
              <a:avLst/>
              <a:gdLst/>
              <a:ahLst/>
              <a:cxnLst/>
              <a:rect l="l" t="t" r="r" b="b"/>
              <a:pathLst>
                <a:path w="3483196" h="870799">
                  <a:moveTo>
                    <a:pt x="0" y="0"/>
                  </a:moveTo>
                  <a:lnTo>
                    <a:pt x="3483196" y="0"/>
                  </a:lnTo>
                  <a:lnTo>
                    <a:pt x="3483196" y="870799"/>
                  </a:lnTo>
                  <a:lnTo>
                    <a:pt x="0" y="870799"/>
                  </a:lnTo>
                  <a:lnTo>
                    <a:pt x="0" y="0"/>
                  </a:lnTo>
                  <a:close/>
                </a:path>
              </a:pathLst>
            </a:custGeom>
            <a:blipFill>
              <a:blip r:embed="rId6"/>
              <a:stretch>
                <a:fillRect/>
              </a:stretch>
            </a:blipFill>
          </p:spPr>
          <p:txBody>
            <a:bodyPr/>
            <a:lstStyle/>
            <a:p>
              <a:endParaRPr lang="en-US"/>
            </a:p>
          </p:txBody>
        </p:sp>
        <p:sp>
          <p:nvSpPr>
            <p:cNvPr id="16" name="TextBox 16"/>
            <p:cNvSpPr txBox="1"/>
            <p:nvPr/>
          </p:nvSpPr>
          <p:spPr>
            <a:xfrm>
              <a:off x="8217754" y="-76200"/>
              <a:ext cx="2778518" cy="858520"/>
            </a:xfrm>
            <a:prstGeom prst="rect">
              <a:avLst/>
            </a:prstGeom>
          </p:spPr>
          <p:txBody>
            <a:bodyPr lIns="0" tIns="0" rIns="0" bIns="0" rtlCol="0" anchor="t">
              <a:spAutoFit/>
            </a:bodyPr>
            <a:lstStyle/>
            <a:p>
              <a:pPr algn="ctr">
                <a:lnSpc>
                  <a:spcPts val="5460"/>
                </a:lnSpc>
              </a:pPr>
              <a:r>
                <a:rPr lang="en-US" sz="3900">
                  <a:solidFill>
                    <a:srgbClr val="FFFFFF"/>
                  </a:solidFill>
                  <a:latin typeface="Brandon Grotesque"/>
                  <a:ea typeface="Brandon Grotesque"/>
                  <a:cs typeface="Brandon Grotesque"/>
                  <a:sym typeface="Brandon Grotesque"/>
                </a:rPr>
                <a:t>Scenario 2</a:t>
              </a:r>
            </a:p>
          </p:txBody>
        </p:sp>
        <p:sp>
          <p:nvSpPr>
            <p:cNvPr id="17" name="TextBox 17"/>
            <p:cNvSpPr txBox="1"/>
            <p:nvPr/>
          </p:nvSpPr>
          <p:spPr>
            <a:xfrm>
              <a:off x="7033314" y="1419404"/>
              <a:ext cx="5239019" cy="2488734"/>
            </a:xfrm>
            <a:prstGeom prst="rect">
              <a:avLst/>
            </a:prstGeom>
          </p:spPr>
          <p:txBody>
            <a:bodyPr lIns="0" tIns="0" rIns="0" bIns="0" rtlCol="0" anchor="t">
              <a:spAutoFit/>
            </a:bodyPr>
            <a:lstStyle/>
            <a:p>
              <a:pPr algn="l">
                <a:lnSpc>
                  <a:spcPts val="3528"/>
                </a:lnSpc>
              </a:pPr>
              <a:r>
                <a:rPr lang="en-US" sz="2520">
                  <a:solidFill>
                    <a:srgbClr val="000000"/>
                  </a:solidFill>
                  <a:latin typeface="Brandon Grotesque"/>
                  <a:ea typeface="Brandon Grotesque"/>
                  <a:cs typeface="Brandon Grotesque"/>
                  <a:sym typeface="Brandon Grotesque"/>
                </a:rPr>
                <a:t>Multiple Transfers</a:t>
              </a:r>
            </a:p>
            <a:p>
              <a:pPr algn="l">
                <a:lnSpc>
                  <a:spcPts val="3954"/>
                </a:lnSpc>
              </a:pPr>
              <a:endParaRPr lang="en-US" sz="2520">
                <a:solidFill>
                  <a:srgbClr val="000000"/>
                </a:solidFill>
                <a:latin typeface="Brandon Grotesque"/>
                <a:ea typeface="Brandon Grotesque"/>
                <a:cs typeface="Brandon Grotesque"/>
                <a:sym typeface="Brandon Grotesque"/>
              </a:endParaRPr>
            </a:p>
            <a:p>
              <a:pPr algn="l">
                <a:lnSpc>
                  <a:spcPts val="2548"/>
                </a:lnSpc>
              </a:pPr>
              <a:r>
                <a:rPr lang="en-US" sz="1820">
                  <a:solidFill>
                    <a:srgbClr val="000000"/>
                  </a:solidFill>
                  <a:latin typeface="Brandon Grotesque"/>
                  <a:ea typeface="Brandon Grotesque"/>
                  <a:cs typeface="Brandon Grotesque"/>
                  <a:sym typeface="Brandon Grotesque"/>
                </a:rPr>
                <a:t>Customer has already been transferred more than once and is frustrated about having to explain the situation again.</a:t>
              </a:r>
            </a:p>
          </p:txBody>
        </p:sp>
        <p:sp>
          <p:nvSpPr>
            <p:cNvPr id="18" name="TextBox 18"/>
            <p:cNvSpPr txBox="1"/>
            <p:nvPr/>
          </p:nvSpPr>
          <p:spPr>
            <a:xfrm>
              <a:off x="6823977" y="5335011"/>
              <a:ext cx="5769589" cy="1545908"/>
            </a:xfrm>
            <a:prstGeom prst="rect">
              <a:avLst/>
            </a:prstGeom>
          </p:spPr>
          <p:txBody>
            <a:bodyPr lIns="0" tIns="0" rIns="0" bIns="0" rtlCol="0" anchor="t">
              <a:spAutoFit/>
            </a:bodyPr>
            <a:lstStyle/>
            <a:p>
              <a:pPr algn="l">
                <a:lnSpc>
                  <a:spcPts val="2375"/>
                </a:lnSpc>
              </a:pPr>
              <a:r>
                <a:rPr lang="en-US" sz="1696">
                  <a:solidFill>
                    <a:srgbClr val="000000"/>
                  </a:solidFill>
                  <a:latin typeface="Brandon Grotesque"/>
                  <a:ea typeface="Brandon Grotesque"/>
                  <a:cs typeface="Brandon Grotesque"/>
                  <a:sym typeface="Brandon Grotesque"/>
                </a:rPr>
                <a:t>Customer: </a:t>
              </a:r>
            </a:p>
            <a:p>
              <a:pPr algn="l">
                <a:lnSpc>
                  <a:spcPts val="2375"/>
                </a:lnSpc>
              </a:pPr>
              <a:r>
                <a:rPr lang="en-US" sz="1696">
                  <a:solidFill>
                    <a:srgbClr val="000000"/>
                  </a:solidFill>
                  <a:latin typeface="Brandon Grotesque"/>
                  <a:ea typeface="Brandon Grotesque"/>
                  <a:cs typeface="Brandon Grotesque"/>
                  <a:sym typeface="Brandon Grotesque"/>
                </a:rPr>
                <a:t>“I’ve explained this three times already. I understand this isn’t your department but this is the number I have. Do not transfer me again.”</a:t>
              </a:r>
            </a:p>
          </p:txBody>
        </p:sp>
        <p:grpSp>
          <p:nvGrpSpPr>
            <p:cNvPr id="19" name="Group 19"/>
            <p:cNvGrpSpPr>
              <a:grpSpLocks noChangeAspect="1"/>
            </p:cNvGrpSpPr>
            <p:nvPr/>
          </p:nvGrpSpPr>
          <p:grpSpPr>
            <a:xfrm>
              <a:off x="8546880" y="3915178"/>
              <a:ext cx="1645259" cy="1645259"/>
              <a:chOff x="0" y="0"/>
              <a:chExt cx="14840029" cy="14840029"/>
            </a:xfrm>
          </p:grpSpPr>
          <p:sp>
            <p:nvSpPr>
              <p:cNvPr id="20" name="Freeform 20"/>
              <p:cNvSpPr/>
              <p:nvPr/>
            </p:nvSpPr>
            <p:spPr>
              <a:xfrm>
                <a:off x="-33258" y="-75"/>
                <a:ext cx="14906544" cy="14840178"/>
              </a:xfrm>
              <a:custGeom>
                <a:avLst/>
                <a:gdLst/>
                <a:ahLst/>
                <a:cxnLst/>
                <a:rect l="l" t="t" r="r" b="b"/>
                <a:pathLst>
                  <a:path w="14906544" h="14840178">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B90014"/>
              </a:solidFill>
            </p:spPr>
            <p:txBody>
              <a:bodyPr/>
              <a:lstStyle/>
              <a:p>
                <a:endParaRPr lang="en-US"/>
              </a:p>
            </p:txBody>
          </p:sp>
          <p:sp>
            <p:nvSpPr>
              <p:cNvPr id="21" name="Freeform 21"/>
              <p:cNvSpPr/>
              <p:nvPr/>
            </p:nvSpPr>
            <p:spPr>
              <a:xfrm>
                <a:off x="168022" y="200309"/>
                <a:ext cx="14503985" cy="14439411"/>
              </a:xfrm>
              <a:custGeom>
                <a:avLst/>
                <a:gdLst/>
                <a:ahLst/>
                <a:cxnLst/>
                <a:rect l="l" t="t" r="r" b="b"/>
                <a:pathLst>
                  <a:path w="14503985" h="14439411">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p:spPr>
            <p:txBody>
              <a:bodyPr/>
              <a:lstStyle/>
              <a:p>
                <a:endParaRPr lang="en-US"/>
              </a:p>
            </p:txBody>
          </p:sp>
          <p:sp>
            <p:nvSpPr>
              <p:cNvPr id="22" name="Freeform 22"/>
              <p:cNvSpPr/>
              <p:nvPr/>
            </p:nvSpPr>
            <p:spPr>
              <a:xfrm>
                <a:off x="531276" y="561946"/>
                <a:ext cx="13777477" cy="13716137"/>
              </a:xfrm>
              <a:custGeom>
                <a:avLst/>
                <a:gdLst/>
                <a:ahLst/>
                <a:cxnLst/>
                <a:rect l="l" t="t" r="r" b="b"/>
                <a:pathLst>
                  <a:path w="13777477" h="1371613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7"/>
                <a:stretch>
                  <a:fillRect l="-24852" r="-24852"/>
                </a:stretch>
              </a:blipFill>
            </p:spPr>
            <p:txBody>
              <a:bodyPr/>
              <a:lstStyle/>
              <a:p>
                <a:endParaRPr lang="en-US"/>
              </a:p>
            </p:txBody>
          </p:sp>
        </p:grpSp>
        <p:sp>
          <p:nvSpPr>
            <p:cNvPr id="23" name="Freeform 23"/>
            <p:cNvSpPr/>
            <p:nvPr/>
          </p:nvSpPr>
          <p:spPr>
            <a:xfrm>
              <a:off x="0" y="150698"/>
              <a:ext cx="5973108" cy="7024977"/>
            </a:xfrm>
            <a:custGeom>
              <a:avLst/>
              <a:gdLst/>
              <a:ahLst/>
              <a:cxnLst/>
              <a:rect l="l" t="t" r="r" b="b"/>
              <a:pathLst>
                <a:path w="5973108" h="7024977">
                  <a:moveTo>
                    <a:pt x="0" y="0"/>
                  </a:moveTo>
                  <a:lnTo>
                    <a:pt x="5973108" y="0"/>
                  </a:lnTo>
                  <a:lnTo>
                    <a:pt x="5973108" y="7024977"/>
                  </a:lnTo>
                  <a:lnTo>
                    <a:pt x="0" y="7024977"/>
                  </a:lnTo>
                  <a:lnTo>
                    <a:pt x="0" y="0"/>
                  </a:lnTo>
                  <a:close/>
                </a:path>
              </a:pathLst>
            </a:custGeom>
            <a:blipFill>
              <a:blip r:embed="rId4"/>
              <a:stretch>
                <a:fillRect/>
              </a:stretch>
            </a:blipFill>
          </p:spPr>
          <p:txBody>
            <a:bodyPr/>
            <a:lstStyle/>
            <a:p>
              <a:endParaRPr lang="en-US"/>
            </a:p>
          </p:txBody>
        </p:sp>
        <p:sp>
          <p:nvSpPr>
            <p:cNvPr id="24" name="TextBox 24"/>
            <p:cNvSpPr txBox="1"/>
            <p:nvPr/>
          </p:nvSpPr>
          <p:spPr>
            <a:xfrm>
              <a:off x="412855" y="1419404"/>
              <a:ext cx="4793140" cy="2958472"/>
            </a:xfrm>
            <a:prstGeom prst="rect">
              <a:avLst/>
            </a:prstGeom>
          </p:spPr>
          <p:txBody>
            <a:bodyPr lIns="0" tIns="0" rIns="0" bIns="0" rtlCol="0" anchor="t">
              <a:spAutoFit/>
            </a:bodyPr>
            <a:lstStyle/>
            <a:p>
              <a:pPr algn="l">
                <a:lnSpc>
                  <a:spcPts val="3534"/>
                </a:lnSpc>
              </a:pPr>
              <a:r>
                <a:rPr lang="en-US" sz="2524">
                  <a:solidFill>
                    <a:srgbClr val="000000"/>
                  </a:solidFill>
                  <a:latin typeface="Brandon Grotesque"/>
                  <a:ea typeface="Brandon Grotesque"/>
                  <a:cs typeface="Brandon Grotesque"/>
                  <a:sym typeface="Brandon Grotesque"/>
                </a:rPr>
                <a:t>Refund Request</a:t>
              </a:r>
            </a:p>
            <a:p>
              <a:pPr algn="ctr">
                <a:lnSpc>
                  <a:spcPts val="3954"/>
                </a:lnSpc>
              </a:pPr>
              <a:endParaRPr lang="en-US" sz="2524">
                <a:solidFill>
                  <a:srgbClr val="000000"/>
                </a:solidFill>
                <a:latin typeface="Brandon Grotesque"/>
                <a:ea typeface="Brandon Grotesque"/>
                <a:cs typeface="Brandon Grotesque"/>
                <a:sym typeface="Brandon Grotesque"/>
              </a:endParaRPr>
            </a:p>
            <a:p>
              <a:pPr algn="l">
                <a:lnSpc>
                  <a:spcPts val="2554"/>
                </a:lnSpc>
              </a:pPr>
              <a:r>
                <a:rPr lang="en-US" sz="1824">
                  <a:solidFill>
                    <a:srgbClr val="000000"/>
                  </a:solidFill>
                  <a:latin typeface="Brandon Grotesque"/>
                  <a:ea typeface="Brandon Grotesque"/>
                  <a:cs typeface="Brandon Grotesque"/>
                  <a:sym typeface="Brandon Grotesque"/>
                </a:rPr>
                <a:t>Customer purchased a course several months ago and is requesting a refund, but the request falls outside the refund policy.</a:t>
              </a:r>
            </a:p>
          </p:txBody>
        </p:sp>
        <p:grpSp>
          <p:nvGrpSpPr>
            <p:cNvPr id="25" name="Group 25"/>
            <p:cNvGrpSpPr>
              <a:grpSpLocks noChangeAspect="1"/>
            </p:cNvGrpSpPr>
            <p:nvPr/>
          </p:nvGrpSpPr>
          <p:grpSpPr>
            <a:xfrm>
              <a:off x="1842234" y="4063708"/>
              <a:ext cx="1645259" cy="1645259"/>
              <a:chOff x="0" y="0"/>
              <a:chExt cx="14840029" cy="14840029"/>
            </a:xfrm>
          </p:grpSpPr>
          <p:sp>
            <p:nvSpPr>
              <p:cNvPr id="26" name="Freeform 26"/>
              <p:cNvSpPr/>
              <p:nvPr/>
            </p:nvSpPr>
            <p:spPr>
              <a:xfrm>
                <a:off x="-33258" y="-75"/>
                <a:ext cx="14906544" cy="14840178"/>
              </a:xfrm>
              <a:custGeom>
                <a:avLst/>
                <a:gdLst/>
                <a:ahLst/>
                <a:cxnLst/>
                <a:rect l="l" t="t" r="r" b="b"/>
                <a:pathLst>
                  <a:path w="14906544" h="14840178">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B90014"/>
              </a:solidFill>
            </p:spPr>
            <p:txBody>
              <a:bodyPr/>
              <a:lstStyle/>
              <a:p>
                <a:endParaRPr lang="en-US"/>
              </a:p>
            </p:txBody>
          </p:sp>
          <p:sp>
            <p:nvSpPr>
              <p:cNvPr id="27" name="Freeform 27"/>
              <p:cNvSpPr/>
              <p:nvPr/>
            </p:nvSpPr>
            <p:spPr>
              <a:xfrm>
                <a:off x="168022" y="200309"/>
                <a:ext cx="14503985" cy="14439411"/>
              </a:xfrm>
              <a:custGeom>
                <a:avLst/>
                <a:gdLst/>
                <a:ahLst/>
                <a:cxnLst/>
                <a:rect l="l" t="t" r="r" b="b"/>
                <a:pathLst>
                  <a:path w="14503985" h="14439411">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p:spPr>
            <p:txBody>
              <a:bodyPr/>
              <a:lstStyle/>
              <a:p>
                <a:endParaRPr lang="en-US"/>
              </a:p>
            </p:txBody>
          </p:sp>
          <p:sp>
            <p:nvSpPr>
              <p:cNvPr id="28" name="Freeform 28"/>
              <p:cNvSpPr/>
              <p:nvPr/>
            </p:nvSpPr>
            <p:spPr>
              <a:xfrm>
                <a:off x="531276" y="561946"/>
                <a:ext cx="13777477" cy="13716137"/>
              </a:xfrm>
              <a:custGeom>
                <a:avLst/>
                <a:gdLst/>
                <a:ahLst/>
                <a:cxnLst/>
                <a:rect l="l" t="t" r="r" b="b"/>
                <a:pathLst>
                  <a:path w="13777477" h="1371613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8"/>
                <a:stretch>
                  <a:fillRect l="-24852" r="-24852"/>
                </a:stretch>
              </a:blipFill>
            </p:spPr>
            <p:txBody>
              <a:bodyPr/>
              <a:lstStyle/>
              <a:p>
                <a:endParaRPr lang="en-US"/>
              </a:p>
            </p:txBody>
          </p:sp>
        </p:grpSp>
        <p:sp>
          <p:nvSpPr>
            <p:cNvPr id="29" name="TextBox 29"/>
            <p:cNvSpPr txBox="1"/>
            <p:nvPr/>
          </p:nvSpPr>
          <p:spPr>
            <a:xfrm>
              <a:off x="332975" y="5531861"/>
              <a:ext cx="5164778" cy="1152208"/>
            </a:xfrm>
            <a:prstGeom prst="rect">
              <a:avLst/>
            </a:prstGeom>
          </p:spPr>
          <p:txBody>
            <a:bodyPr lIns="0" tIns="0" rIns="0" bIns="0" rtlCol="0" anchor="t">
              <a:spAutoFit/>
            </a:bodyPr>
            <a:lstStyle/>
            <a:p>
              <a:pPr algn="l">
                <a:lnSpc>
                  <a:spcPts val="2375"/>
                </a:lnSpc>
              </a:pPr>
              <a:r>
                <a:rPr lang="en-US" sz="1696">
                  <a:solidFill>
                    <a:srgbClr val="000000"/>
                  </a:solidFill>
                  <a:latin typeface="Brandon Grotesque"/>
                  <a:ea typeface="Brandon Grotesque"/>
                  <a:cs typeface="Brandon Grotesque"/>
                  <a:sym typeface="Brandon Grotesque"/>
                </a:rPr>
                <a:t>Customer: </a:t>
              </a:r>
            </a:p>
            <a:p>
              <a:pPr algn="l">
                <a:lnSpc>
                  <a:spcPts val="2375"/>
                </a:lnSpc>
              </a:pPr>
              <a:r>
                <a:rPr lang="en-US" sz="1696">
                  <a:solidFill>
                    <a:srgbClr val="000000"/>
                  </a:solidFill>
                  <a:latin typeface="Brandon Grotesque"/>
                  <a:ea typeface="Brandon Grotesque"/>
                  <a:cs typeface="Brandon Grotesque"/>
                  <a:sym typeface="Brandon Grotesque"/>
                </a:rPr>
                <a:t>“I paid for this course, and I want my money back. I don’t care what the policy says.”</a:t>
              </a:r>
            </a:p>
          </p:txBody>
        </p:sp>
        <p:sp>
          <p:nvSpPr>
            <p:cNvPr id="30" name="Freeform 30"/>
            <p:cNvSpPr/>
            <p:nvPr/>
          </p:nvSpPr>
          <p:spPr>
            <a:xfrm>
              <a:off x="1173765" y="0"/>
              <a:ext cx="3483196" cy="870799"/>
            </a:xfrm>
            <a:custGeom>
              <a:avLst/>
              <a:gdLst/>
              <a:ahLst/>
              <a:cxnLst/>
              <a:rect l="l" t="t" r="r" b="b"/>
              <a:pathLst>
                <a:path w="3483196" h="870799">
                  <a:moveTo>
                    <a:pt x="0" y="0"/>
                  </a:moveTo>
                  <a:lnTo>
                    <a:pt x="3483197" y="0"/>
                  </a:lnTo>
                  <a:lnTo>
                    <a:pt x="3483197" y="870799"/>
                  </a:lnTo>
                  <a:lnTo>
                    <a:pt x="0" y="870799"/>
                  </a:lnTo>
                  <a:lnTo>
                    <a:pt x="0" y="0"/>
                  </a:lnTo>
                  <a:close/>
                </a:path>
              </a:pathLst>
            </a:custGeom>
            <a:blipFill>
              <a:blip r:embed="rId6"/>
              <a:stretch>
                <a:fillRect/>
              </a:stretch>
            </a:blipFill>
          </p:spPr>
          <p:txBody>
            <a:bodyPr/>
            <a:lstStyle/>
            <a:p>
              <a:endParaRPr lang="en-US"/>
            </a:p>
          </p:txBody>
        </p:sp>
        <p:sp>
          <p:nvSpPr>
            <p:cNvPr id="31" name="TextBox 31"/>
            <p:cNvSpPr txBox="1"/>
            <p:nvPr/>
          </p:nvSpPr>
          <p:spPr>
            <a:xfrm>
              <a:off x="1562175" y="-76200"/>
              <a:ext cx="2629892" cy="858520"/>
            </a:xfrm>
            <a:prstGeom prst="rect">
              <a:avLst/>
            </a:prstGeom>
          </p:spPr>
          <p:txBody>
            <a:bodyPr lIns="0" tIns="0" rIns="0" bIns="0" rtlCol="0" anchor="t">
              <a:spAutoFit/>
            </a:bodyPr>
            <a:lstStyle/>
            <a:p>
              <a:pPr algn="ctr">
                <a:lnSpc>
                  <a:spcPts val="5460"/>
                </a:lnSpc>
              </a:pPr>
              <a:r>
                <a:rPr lang="en-US" sz="3900">
                  <a:solidFill>
                    <a:srgbClr val="FFFFFF"/>
                  </a:solidFill>
                  <a:latin typeface="Brandon Grotesque"/>
                  <a:ea typeface="Brandon Grotesque"/>
                  <a:cs typeface="Brandon Grotesque"/>
                  <a:sym typeface="Brandon Grotesque"/>
                </a:rPr>
                <a:t>Scenario 1</a:t>
              </a:r>
            </a:p>
          </p:txBody>
        </p:sp>
        <p:sp>
          <p:nvSpPr>
            <p:cNvPr id="32" name="Freeform 32"/>
            <p:cNvSpPr/>
            <p:nvPr/>
          </p:nvSpPr>
          <p:spPr>
            <a:xfrm>
              <a:off x="14486223" y="0"/>
              <a:ext cx="3483196" cy="870799"/>
            </a:xfrm>
            <a:custGeom>
              <a:avLst/>
              <a:gdLst/>
              <a:ahLst/>
              <a:cxnLst/>
              <a:rect l="l" t="t" r="r" b="b"/>
              <a:pathLst>
                <a:path w="3483196" h="870799">
                  <a:moveTo>
                    <a:pt x="0" y="0"/>
                  </a:moveTo>
                  <a:lnTo>
                    <a:pt x="3483196" y="0"/>
                  </a:lnTo>
                  <a:lnTo>
                    <a:pt x="3483196" y="870799"/>
                  </a:lnTo>
                  <a:lnTo>
                    <a:pt x="0" y="870799"/>
                  </a:lnTo>
                  <a:lnTo>
                    <a:pt x="0" y="0"/>
                  </a:lnTo>
                  <a:close/>
                </a:path>
              </a:pathLst>
            </a:custGeom>
            <a:blipFill>
              <a:blip r:embed="rId6"/>
              <a:stretch>
                <a:fillRect/>
              </a:stretch>
            </a:blipFill>
          </p:spPr>
          <p:txBody>
            <a:bodyPr/>
            <a:lstStyle/>
            <a:p>
              <a:endParaRPr lang="en-US"/>
            </a:p>
          </p:txBody>
        </p:sp>
        <p:sp>
          <p:nvSpPr>
            <p:cNvPr id="33" name="TextBox 33"/>
            <p:cNvSpPr txBox="1"/>
            <p:nvPr/>
          </p:nvSpPr>
          <p:spPr>
            <a:xfrm>
              <a:off x="14838562" y="-31960"/>
              <a:ext cx="2778518" cy="858520"/>
            </a:xfrm>
            <a:prstGeom prst="rect">
              <a:avLst/>
            </a:prstGeom>
          </p:spPr>
          <p:txBody>
            <a:bodyPr lIns="0" tIns="0" rIns="0" bIns="0" rtlCol="0" anchor="t">
              <a:spAutoFit/>
            </a:bodyPr>
            <a:lstStyle/>
            <a:p>
              <a:pPr algn="ctr">
                <a:lnSpc>
                  <a:spcPts val="5460"/>
                </a:lnSpc>
              </a:pPr>
              <a:r>
                <a:rPr lang="en-US" sz="3900">
                  <a:solidFill>
                    <a:srgbClr val="FFFFFF"/>
                  </a:solidFill>
                  <a:latin typeface="Brandon Grotesque"/>
                  <a:ea typeface="Brandon Grotesque"/>
                  <a:cs typeface="Brandon Grotesque"/>
                  <a:sym typeface="Brandon Grotesque"/>
                </a:rPr>
                <a:t>Scenario 3</a:t>
              </a:r>
            </a:p>
          </p:txBody>
        </p:sp>
      </p:grpSp>
      <p:grpSp>
        <p:nvGrpSpPr>
          <p:cNvPr id="34" name="Group 34"/>
          <p:cNvGrpSpPr/>
          <p:nvPr/>
        </p:nvGrpSpPr>
        <p:grpSpPr>
          <a:xfrm>
            <a:off x="-959635" y="8465259"/>
            <a:ext cx="18391735" cy="2680657"/>
            <a:chOff x="0" y="0"/>
            <a:chExt cx="4843914" cy="706017"/>
          </a:xfrm>
        </p:grpSpPr>
        <p:sp>
          <p:nvSpPr>
            <p:cNvPr id="35" name="Freeform 35"/>
            <p:cNvSpPr/>
            <p:nvPr/>
          </p:nvSpPr>
          <p:spPr>
            <a:xfrm>
              <a:off x="0" y="0"/>
              <a:ext cx="4843914" cy="706017"/>
            </a:xfrm>
            <a:custGeom>
              <a:avLst/>
              <a:gdLst/>
              <a:ahLst/>
              <a:cxnLst/>
              <a:rect l="l" t="t" r="r" b="b"/>
              <a:pathLst>
                <a:path w="4843914" h="706017">
                  <a:moveTo>
                    <a:pt x="42095" y="0"/>
                  </a:moveTo>
                  <a:lnTo>
                    <a:pt x="4801819" y="0"/>
                  </a:lnTo>
                  <a:cubicBezTo>
                    <a:pt x="4825067" y="0"/>
                    <a:pt x="4843914" y="18846"/>
                    <a:pt x="4843914" y="42095"/>
                  </a:cubicBezTo>
                  <a:lnTo>
                    <a:pt x="4843914" y="663922"/>
                  </a:lnTo>
                  <a:cubicBezTo>
                    <a:pt x="4843914" y="675086"/>
                    <a:pt x="4839479" y="685793"/>
                    <a:pt x="4831585" y="693688"/>
                  </a:cubicBezTo>
                  <a:cubicBezTo>
                    <a:pt x="4823690" y="701582"/>
                    <a:pt x="4812983" y="706017"/>
                    <a:pt x="4801819" y="706017"/>
                  </a:cubicBezTo>
                  <a:lnTo>
                    <a:pt x="42095" y="706017"/>
                  </a:lnTo>
                  <a:cubicBezTo>
                    <a:pt x="30930" y="706017"/>
                    <a:pt x="20223" y="701582"/>
                    <a:pt x="12329" y="693688"/>
                  </a:cubicBezTo>
                  <a:cubicBezTo>
                    <a:pt x="4435" y="685793"/>
                    <a:pt x="0" y="675086"/>
                    <a:pt x="0" y="663922"/>
                  </a:cubicBezTo>
                  <a:lnTo>
                    <a:pt x="0" y="42095"/>
                  </a:lnTo>
                  <a:cubicBezTo>
                    <a:pt x="0" y="30930"/>
                    <a:pt x="4435" y="20223"/>
                    <a:pt x="12329" y="12329"/>
                  </a:cubicBezTo>
                  <a:cubicBezTo>
                    <a:pt x="20223" y="4435"/>
                    <a:pt x="30930" y="0"/>
                    <a:pt x="42095" y="0"/>
                  </a:cubicBezTo>
                  <a:close/>
                </a:path>
              </a:pathLst>
            </a:custGeom>
            <a:solidFill>
              <a:srgbClr val="B90014"/>
            </a:solidFill>
          </p:spPr>
          <p:txBody>
            <a:bodyPr/>
            <a:lstStyle/>
            <a:p>
              <a:endParaRPr lang="en-US"/>
            </a:p>
          </p:txBody>
        </p:sp>
        <p:sp>
          <p:nvSpPr>
            <p:cNvPr id="36" name="TextBox 36"/>
            <p:cNvSpPr txBox="1"/>
            <p:nvPr/>
          </p:nvSpPr>
          <p:spPr>
            <a:xfrm>
              <a:off x="0" y="-57150"/>
              <a:ext cx="4843914" cy="763167"/>
            </a:xfrm>
            <a:prstGeom prst="rect">
              <a:avLst/>
            </a:prstGeom>
          </p:spPr>
          <p:txBody>
            <a:bodyPr lIns="50800" tIns="50800" rIns="50800" bIns="50800" rtlCol="0" anchor="ctr"/>
            <a:lstStyle/>
            <a:p>
              <a:pPr algn="ctr">
                <a:lnSpc>
                  <a:spcPts val="2796"/>
                </a:lnSpc>
              </a:pPr>
              <a:endParaRPr/>
            </a:p>
          </p:txBody>
        </p:sp>
      </p:grpSp>
      <p:sp>
        <p:nvSpPr>
          <p:cNvPr id="37" name="Freeform 37"/>
          <p:cNvSpPr/>
          <p:nvPr/>
        </p:nvSpPr>
        <p:spPr>
          <a:xfrm>
            <a:off x="-2040337" y="7672959"/>
            <a:ext cx="9071261" cy="3662521"/>
          </a:xfrm>
          <a:custGeom>
            <a:avLst/>
            <a:gdLst/>
            <a:ahLst/>
            <a:cxnLst/>
            <a:rect l="l" t="t" r="r" b="b"/>
            <a:pathLst>
              <a:path w="9071261" h="3662521">
                <a:moveTo>
                  <a:pt x="0" y="0"/>
                </a:moveTo>
                <a:lnTo>
                  <a:pt x="9071260" y="0"/>
                </a:lnTo>
                <a:lnTo>
                  <a:pt x="9071260" y="3662521"/>
                </a:lnTo>
                <a:lnTo>
                  <a:pt x="0" y="366252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8" name="Freeform 38"/>
          <p:cNvSpPr/>
          <p:nvPr/>
        </p:nvSpPr>
        <p:spPr>
          <a:xfrm rot="7876936">
            <a:off x="2459023" y="513506"/>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10">
              <a:alphaModFix amt="34000"/>
            </a:blip>
            <a:stretch>
              <a:fillRect/>
            </a:stretch>
          </a:blipFill>
        </p:spPr>
        <p:txBody>
          <a:bodyPr/>
          <a:lstStyle/>
          <a:p>
            <a:endParaRPr lang="en-US"/>
          </a:p>
        </p:txBody>
      </p:sp>
      <p:sp>
        <p:nvSpPr>
          <p:cNvPr id="39" name="Freeform 39"/>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40" name="Group 40"/>
          <p:cNvGrpSpPr/>
          <p:nvPr/>
        </p:nvGrpSpPr>
        <p:grpSpPr>
          <a:xfrm>
            <a:off x="792586" y="8465259"/>
            <a:ext cx="3753762" cy="885731"/>
            <a:chOff x="0" y="0"/>
            <a:chExt cx="5005017" cy="1180974"/>
          </a:xfrm>
        </p:grpSpPr>
        <p:sp>
          <p:nvSpPr>
            <p:cNvPr id="41" name="Freeform 41"/>
            <p:cNvSpPr/>
            <p:nvPr/>
          </p:nvSpPr>
          <p:spPr>
            <a:xfrm>
              <a:off x="0" y="305096"/>
              <a:ext cx="5005017" cy="875878"/>
            </a:xfrm>
            <a:custGeom>
              <a:avLst/>
              <a:gdLst/>
              <a:ahLst/>
              <a:cxnLst/>
              <a:rect l="l" t="t" r="r" b="b"/>
              <a:pathLst>
                <a:path w="5005017" h="875878">
                  <a:moveTo>
                    <a:pt x="0" y="0"/>
                  </a:moveTo>
                  <a:lnTo>
                    <a:pt x="5005017" y="0"/>
                  </a:lnTo>
                  <a:lnTo>
                    <a:pt x="5005017" y="875878"/>
                  </a:lnTo>
                  <a:lnTo>
                    <a:pt x="0" y="87587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42" name="TextBox 42"/>
            <p:cNvSpPr txBox="1"/>
            <p:nvPr/>
          </p:nvSpPr>
          <p:spPr>
            <a:xfrm>
              <a:off x="1676417" y="427781"/>
              <a:ext cx="2756130" cy="573359"/>
            </a:xfrm>
            <a:prstGeom prst="rect">
              <a:avLst/>
            </a:prstGeom>
          </p:spPr>
          <p:txBody>
            <a:bodyPr lIns="0" tIns="0" rIns="0" bIns="0" rtlCol="0" anchor="t">
              <a:spAutoFit/>
            </a:bodyPr>
            <a:lstStyle/>
            <a:p>
              <a:pPr algn="ctr">
                <a:lnSpc>
                  <a:spcPts val="3321"/>
                </a:lnSpc>
              </a:pPr>
              <a:r>
                <a:rPr lang="en-US" sz="2554" b="1">
                  <a:solidFill>
                    <a:srgbClr val="000000"/>
                  </a:solidFill>
                  <a:latin typeface="Poppins Bold"/>
                  <a:ea typeface="Poppins Bold"/>
                  <a:cs typeface="Poppins Bold"/>
                  <a:sym typeface="Poppins Bold"/>
                </a:rPr>
                <a:t>Clarity</a:t>
              </a:r>
            </a:p>
          </p:txBody>
        </p:sp>
        <p:sp>
          <p:nvSpPr>
            <p:cNvPr id="43" name="Freeform 43"/>
            <p:cNvSpPr/>
            <p:nvPr/>
          </p:nvSpPr>
          <p:spPr>
            <a:xfrm>
              <a:off x="574982" y="0"/>
              <a:ext cx="914765" cy="914765"/>
            </a:xfrm>
            <a:custGeom>
              <a:avLst/>
              <a:gdLst/>
              <a:ahLst/>
              <a:cxnLst/>
              <a:rect l="l" t="t" r="r" b="b"/>
              <a:pathLst>
                <a:path w="914765" h="914765">
                  <a:moveTo>
                    <a:pt x="0" y="0"/>
                  </a:moveTo>
                  <a:lnTo>
                    <a:pt x="914766" y="0"/>
                  </a:lnTo>
                  <a:lnTo>
                    <a:pt x="914766" y="914765"/>
                  </a:lnTo>
                  <a:lnTo>
                    <a:pt x="0" y="91476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44" name="Freeform 44"/>
            <p:cNvSpPr/>
            <p:nvPr/>
          </p:nvSpPr>
          <p:spPr>
            <a:xfrm>
              <a:off x="675472" y="126627"/>
              <a:ext cx="713786" cy="713786"/>
            </a:xfrm>
            <a:custGeom>
              <a:avLst/>
              <a:gdLst/>
              <a:ahLst/>
              <a:cxnLst/>
              <a:rect l="l" t="t" r="r" b="b"/>
              <a:pathLst>
                <a:path w="713786" h="713786">
                  <a:moveTo>
                    <a:pt x="0" y="0"/>
                  </a:moveTo>
                  <a:lnTo>
                    <a:pt x="713786" y="0"/>
                  </a:lnTo>
                  <a:lnTo>
                    <a:pt x="713786" y="713786"/>
                  </a:lnTo>
                  <a:lnTo>
                    <a:pt x="0" y="713786"/>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grpSp>
      <p:grpSp>
        <p:nvGrpSpPr>
          <p:cNvPr id="45" name="Group 45"/>
          <p:cNvGrpSpPr/>
          <p:nvPr/>
        </p:nvGrpSpPr>
        <p:grpSpPr>
          <a:xfrm>
            <a:off x="12577486" y="8465259"/>
            <a:ext cx="3753762" cy="885731"/>
            <a:chOff x="0" y="0"/>
            <a:chExt cx="5005017" cy="1180974"/>
          </a:xfrm>
        </p:grpSpPr>
        <p:sp>
          <p:nvSpPr>
            <p:cNvPr id="46" name="Freeform 46"/>
            <p:cNvSpPr/>
            <p:nvPr/>
          </p:nvSpPr>
          <p:spPr>
            <a:xfrm>
              <a:off x="0" y="305096"/>
              <a:ext cx="5005017" cy="875878"/>
            </a:xfrm>
            <a:custGeom>
              <a:avLst/>
              <a:gdLst/>
              <a:ahLst/>
              <a:cxnLst/>
              <a:rect l="l" t="t" r="r" b="b"/>
              <a:pathLst>
                <a:path w="5005017" h="875878">
                  <a:moveTo>
                    <a:pt x="0" y="0"/>
                  </a:moveTo>
                  <a:lnTo>
                    <a:pt x="5005017" y="0"/>
                  </a:lnTo>
                  <a:lnTo>
                    <a:pt x="5005017" y="875878"/>
                  </a:lnTo>
                  <a:lnTo>
                    <a:pt x="0" y="87587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47" name="TextBox 47"/>
            <p:cNvSpPr txBox="1"/>
            <p:nvPr/>
          </p:nvSpPr>
          <p:spPr>
            <a:xfrm>
              <a:off x="1489748" y="427781"/>
              <a:ext cx="3328600" cy="573359"/>
            </a:xfrm>
            <a:prstGeom prst="rect">
              <a:avLst/>
            </a:prstGeom>
          </p:spPr>
          <p:txBody>
            <a:bodyPr lIns="0" tIns="0" rIns="0" bIns="0" rtlCol="0" anchor="t">
              <a:spAutoFit/>
            </a:bodyPr>
            <a:lstStyle/>
            <a:p>
              <a:pPr algn="ctr">
                <a:lnSpc>
                  <a:spcPts val="3321"/>
                </a:lnSpc>
              </a:pPr>
              <a:r>
                <a:rPr lang="en-US" sz="2554" b="1">
                  <a:solidFill>
                    <a:srgbClr val="000000"/>
                  </a:solidFill>
                  <a:latin typeface="Poppins Bold"/>
                  <a:ea typeface="Poppins Bold"/>
                  <a:cs typeface="Poppins Bold"/>
                  <a:sym typeface="Poppins Bold"/>
                </a:rPr>
                <a:t>Competence</a:t>
              </a:r>
            </a:p>
          </p:txBody>
        </p:sp>
        <p:sp>
          <p:nvSpPr>
            <p:cNvPr id="48" name="Freeform 48"/>
            <p:cNvSpPr/>
            <p:nvPr/>
          </p:nvSpPr>
          <p:spPr>
            <a:xfrm>
              <a:off x="574982" y="0"/>
              <a:ext cx="914765" cy="914765"/>
            </a:xfrm>
            <a:custGeom>
              <a:avLst/>
              <a:gdLst/>
              <a:ahLst/>
              <a:cxnLst/>
              <a:rect l="l" t="t" r="r" b="b"/>
              <a:pathLst>
                <a:path w="914765" h="914765">
                  <a:moveTo>
                    <a:pt x="0" y="0"/>
                  </a:moveTo>
                  <a:lnTo>
                    <a:pt x="914766" y="0"/>
                  </a:lnTo>
                  <a:lnTo>
                    <a:pt x="914766" y="914765"/>
                  </a:lnTo>
                  <a:lnTo>
                    <a:pt x="0" y="91476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49" name="Freeform 49"/>
            <p:cNvSpPr/>
            <p:nvPr/>
          </p:nvSpPr>
          <p:spPr>
            <a:xfrm>
              <a:off x="675472" y="126627"/>
              <a:ext cx="713786" cy="713786"/>
            </a:xfrm>
            <a:custGeom>
              <a:avLst/>
              <a:gdLst/>
              <a:ahLst/>
              <a:cxnLst/>
              <a:rect l="l" t="t" r="r" b="b"/>
              <a:pathLst>
                <a:path w="713786" h="713786">
                  <a:moveTo>
                    <a:pt x="0" y="0"/>
                  </a:moveTo>
                  <a:lnTo>
                    <a:pt x="713786" y="0"/>
                  </a:lnTo>
                  <a:lnTo>
                    <a:pt x="713786" y="713786"/>
                  </a:lnTo>
                  <a:lnTo>
                    <a:pt x="0" y="713786"/>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grpSp>
      <p:grpSp>
        <p:nvGrpSpPr>
          <p:cNvPr id="50" name="Group 50"/>
          <p:cNvGrpSpPr/>
          <p:nvPr/>
        </p:nvGrpSpPr>
        <p:grpSpPr>
          <a:xfrm>
            <a:off x="4670925" y="8465259"/>
            <a:ext cx="3753762" cy="885731"/>
            <a:chOff x="0" y="0"/>
            <a:chExt cx="5005017" cy="1180974"/>
          </a:xfrm>
        </p:grpSpPr>
        <p:sp>
          <p:nvSpPr>
            <p:cNvPr id="51" name="Freeform 51"/>
            <p:cNvSpPr/>
            <p:nvPr/>
          </p:nvSpPr>
          <p:spPr>
            <a:xfrm>
              <a:off x="0" y="305096"/>
              <a:ext cx="5005017" cy="875878"/>
            </a:xfrm>
            <a:custGeom>
              <a:avLst/>
              <a:gdLst/>
              <a:ahLst/>
              <a:cxnLst/>
              <a:rect l="l" t="t" r="r" b="b"/>
              <a:pathLst>
                <a:path w="5005017" h="875878">
                  <a:moveTo>
                    <a:pt x="0" y="0"/>
                  </a:moveTo>
                  <a:lnTo>
                    <a:pt x="5005017" y="0"/>
                  </a:lnTo>
                  <a:lnTo>
                    <a:pt x="5005017" y="875878"/>
                  </a:lnTo>
                  <a:lnTo>
                    <a:pt x="0" y="87587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52" name="TextBox 52"/>
            <p:cNvSpPr txBox="1"/>
            <p:nvPr/>
          </p:nvSpPr>
          <p:spPr>
            <a:xfrm>
              <a:off x="1676417" y="427781"/>
              <a:ext cx="2756130" cy="573359"/>
            </a:xfrm>
            <a:prstGeom prst="rect">
              <a:avLst/>
            </a:prstGeom>
          </p:spPr>
          <p:txBody>
            <a:bodyPr lIns="0" tIns="0" rIns="0" bIns="0" rtlCol="0" anchor="t">
              <a:spAutoFit/>
            </a:bodyPr>
            <a:lstStyle/>
            <a:p>
              <a:pPr algn="ctr">
                <a:lnSpc>
                  <a:spcPts val="3321"/>
                </a:lnSpc>
              </a:pPr>
              <a:r>
                <a:rPr lang="en-US" sz="2554" b="1">
                  <a:solidFill>
                    <a:srgbClr val="000000"/>
                  </a:solidFill>
                  <a:latin typeface="Poppins Bold"/>
                  <a:ea typeface="Poppins Bold"/>
                  <a:cs typeface="Poppins Bold"/>
                  <a:sym typeface="Poppins Bold"/>
                </a:rPr>
                <a:t>Certainty</a:t>
              </a:r>
            </a:p>
          </p:txBody>
        </p:sp>
        <p:sp>
          <p:nvSpPr>
            <p:cNvPr id="53" name="Freeform 53"/>
            <p:cNvSpPr/>
            <p:nvPr/>
          </p:nvSpPr>
          <p:spPr>
            <a:xfrm>
              <a:off x="574982" y="0"/>
              <a:ext cx="914765" cy="914765"/>
            </a:xfrm>
            <a:custGeom>
              <a:avLst/>
              <a:gdLst/>
              <a:ahLst/>
              <a:cxnLst/>
              <a:rect l="l" t="t" r="r" b="b"/>
              <a:pathLst>
                <a:path w="914765" h="914765">
                  <a:moveTo>
                    <a:pt x="0" y="0"/>
                  </a:moveTo>
                  <a:lnTo>
                    <a:pt x="914766" y="0"/>
                  </a:lnTo>
                  <a:lnTo>
                    <a:pt x="914766" y="914765"/>
                  </a:lnTo>
                  <a:lnTo>
                    <a:pt x="0" y="91476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54" name="Freeform 54"/>
            <p:cNvSpPr/>
            <p:nvPr/>
          </p:nvSpPr>
          <p:spPr>
            <a:xfrm>
              <a:off x="675472" y="126627"/>
              <a:ext cx="713786" cy="713786"/>
            </a:xfrm>
            <a:custGeom>
              <a:avLst/>
              <a:gdLst/>
              <a:ahLst/>
              <a:cxnLst/>
              <a:rect l="l" t="t" r="r" b="b"/>
              <a:pathLst>
                <a:path w="713786" h="713786">
                  <a:moveTo>
                    <a:pt x="0" y="0"/>
                  </a:moveTo>
                  <a:lnTo>
                    <a:pt x="713786" y="0"/>
                  </a:lnTo>
                  <a:lnTo>
                    <a:pt x="713786" y="713786"/>
                  </a:lnTo>
                  <a:lnTo>
                    <a:pt x="0" y="713786"/>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grpSp>
      <p:grpSp>
        <p:nvGrpSpPr>
          <p:cNvPr id="55" name="Group 55"/>
          <p:cNvGrpSpPr/>
          <p:nvPr/>
        </p:nvGrpSpPr>
        <p:grpSpPr>
          <a:xfrm>
            <a:off x="8623698" y="8465259"/>
            <a:ext cx="3753762" cy="885731"/>
            <a:chOff x="0" y="0"/>
            <a:chExt cx="5005017" cy="1180974"/>
          </a:xfrm>
        </p:grpSpPr>
        <p:sp>
          <p:nvSpPr>
            <p:cNvPr id="56" name="Freeform 56"/>
            <p:cNvSpPr/>
            <p:nvPr/>
          </p:nvSpPr>
          <p:spPr>
            <a:xfrm>
              <a:off x="0" y="305096"/>
              <a:ext cx="5005017" cy="875878"/>
            </a:xfrm>
            <a:custGeom>
              <a:avLst/>
              <a:gdLst/>
              <a:ahLst/>
              <a:cxnLst/>
              <a:rect l="l" t="t" r="r" b="b"/>
              <a:pathLst>
                <a:path w="5005017" h="875878">
                  <a:moveTo>
                    <a:pt x="0" y="0"/>
                  </a:moveTo>
                  <a:lnTo>
                    <a:pt x="5005017" y="0"/>
                  </a:lnTo>
                  <a:lnTo>
                    <a:pt x="5005017" y="875878"/>
                  </a:lnTo>
                  <a:lnTo>
                    <a:pt x="0" y="87587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57" name="TextBox 57"/>
            <p:cNvSpPr txBox="1"/>
            <p:nvPr/>
          </p:nvSpPr>
          <p:spPr>
            <a:xfrm>
              <a:off x="1676417" y="427781"/>
              <a:ext cx="2756130" cy="573359"/>
            </a:xfrm>
            <a:prstGeom prst="rect">
              <a:avLst/>
            </a:prstGeom>
          </p:spPr>
          <p:txBody>
            <a:bodyPr lIns="0" tIns="0" rIns="0" bIns="0" rtlCol="0" anchor="t">
              <a:spAutoFit/>
            </a:bodyPr>
            <a:lstStyle/>
            <a:p>
              <a:pPr algn="ctr">
                <a:lnSpc>
                  <a:spcPts val="3321"/>
                </a:lnSpc>
              </a:pPr>
              <a:r>
                <a:rPr lang="en-US" sz="2554" b="1">
                  <a:solidFill>
                    <a:srgbClr val="000000"/>
                  </a:solidFill>
                  <a:latin typeface="Poppins Bold"/>
                  <a:ea typeface="Poppins Bold"/>
                  <a:cs typeface="Poppins Bold"/>
                  <a:sym typeface="Poppins Bold"/>
                </a:rPr>
                <a:t>Calmness</a:t>
              </a:r>
            </a:p>
          </p:txBody>
        </p:sp>
        <p:sp>
          <p:nvSpPr>
            <p:cNvPr id="58" name="Freeform 58"/>
            <p:cNvSpPr/>
            <p:nvPr/>
          </p:nvSpPr>
          <p:spPr>
            <a:xfrm>
              <a:off x="574982" y="0"/>
              <a:ext cx="914765" cy="914765"/>
            </a:xfrm>
            <a:custGeom>
              <a:avLst/>
              <a:gdLst/>
              <a:ahLst/>
              <a:cxnLst/>
              <a:rect l="l" t="t" r="r" b="b"/>
              <a:pathLst>
                <a:path w="914765" h="914765">
                  <a:moveTo>
                    <a:pt x="0" y="0"/>
                  </a:moveTo>
                  <a:lnTo>
                    <a:pt x="914766" y="0"/>
                  </a:lnTo>
                  <a:lnTo>
                    <a:pt x="914766" y="914765"/>
                  </a:lnTo>
                  <a:lnTo>
                    <a:pt x="0" y="91476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59" name="Freeform 59"/>
            <p:cNvSpPr/>
            <p:nvPr/>
          </p:nvSpPr>
          <p:spPr>
            <a:xfrm>
              <a:off x="675472" y="126627"/>
              <a:ext cx="713786" cy="713786"/>
            </a:xfrm>
            <a:custGeom>
              <a:avLst/>
              <a:gdLst/>
              <a:ahLst/>
              <a:cxnLst/>
              <a:rect l="l" t="t" r="r" b="b"/>
              <a:pathLst>
                <a:path w="713786" h="713786">
                  <a:moveTo>
                    <a:pt x="0" y="0"/>
                  </a:moveTo>
                  <a:lnTo>
                    <a:pt x="713786" y="0"/>
                  </a:lnTo>
                  <a:lnTo>
                    <a:pt x="713786" y="713786"/>
                  </a:lnTo>
                  <a:lnTo>
                    <a:pt x="0" y="713786"/>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grpSp>
      <p:sp>
        <p:nvSpPr>
          <p:cNvPr id="60" name="TextBox 60"/>
          <p:cNvSpPr txBox="1"/>
          <p:nvPr/>
        </p:nvSpPr>
        <p:spPr>
          <a:xfrm>
            <a:off x="1134730" y="1038225"/>
            <a:ext cx="4984530" cy="618009"/>
          </a:xfrm>
          <a:prstGeom prst="rect">
            <a:avLst/>
          </a:prstGeom>
        </p:spPr>
        <p:txBody>
          <a:bodyPr lIns="0" tIns="0" rIns="0" bIns="0" rtlCol="0" anchor="t">
            <a:spAutoFit/>
          </a:bodyPr>
          <a:lstStyle/>
          <a:p>
            <a:pPr algn="l">
              <a:lnSpc>
                <a:spcPts val="4817"/>
              </a:lnSpc>
            </a:pPr>
            <a:r>
              <a:rPr lang="en-US" sz="4117" b="1">
                <a:solidFill>
                  <a:srgbClr val="000000"/>
                </a:solidFill>
                <a:latin typeface="Open Sauce Bold"/>
                <a:ea typeface="Open Sauce Bold"/>
                <a:cs typeface="Open Sauce Bold"/>
                <a:sym typeface="Open Sauce Bold"/>
              </a:rPr>
              <a:t>Say It Like a Pro</a:t>
            </a:r>
          </a:p>
        </p:txBody>
      </p:sp>
      <p:sp>
        <p:nvSpPr>
          <p:cNvPr id="61" name="TextBox 61"/>
          <p:cNvSpPr txBox="1"/>
          <p:nvPr/>
        </p:nvSpPr>
        <p:spPr>
          <a:xfrm>
            <a:off x="864308" y="1580034"/>
            <a:ext cx="9214428" cy="433846"/>
          </a:xfrm>
          <a:prstGeom prst="rect">
            <a:avLst/>
          </a:prstGeom>
        </p:spPr>
        <p:txBody>
          <a:bodyPr lIns="0" tIns="0" rIns="0" bIns="0" rtlCol="0" anchor="t">
            <a:spAutoFit/>
          </a:bodyPr>
          <a:lstStyle/>
          <a:p>
            <a:pPr algn="ctr">
              <a:lnSpc>
                <a:spcPts val="3306"/>
              </a:lnSpc>
              <a:spcBef>
                <a:spcPct val="0"/>
              </a:spcBef>
            </a:pPr>
            <a:r>
              <a:rPr lang="en-US" sz="2361">
                <a:solidFill>
                  <a:srgbClr val="000000"/>
                </a:solidFill>
                <a:latin typeface="Poppins"/>
                <a:ea typeface="Poppins"/>
                <a:cs typeface="Poppins"/>
                <a:sym typeface="Poppins"/>
              </a:rPr>
              <a:t>Use everything you’ve learned to respond with confidence.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flipV="1">
            <a:off x="-2132675" y="-586251"/>
            <a:ext cx="5231239" cy="3478774"/>
          </a:xfrm>
          <a:custGeom>
            <a:avLst/>
            <a:gdLst/>
            <a:ahLst/>
            <a:cxnLst/>
            <a:rect l="l" t="t" r="r" b="b"/>
            <a:pathLst>
              <a:path w="5231239" h="3478774">
                <a:moveTo>
                  <a:pt x="0" y="3478774"/>
                </a:moveTo>
                <a:lnTo>
                  <a:pt x="5231239" y="3478774"/>
                </a:lnTo>
                <a:lnTo>
                  <a:pt x="5231239" y="0"/>
                </a:lnTo>
                <a:lnTo>
                  <a:pt x="0" y="0"/>
                </a:lnTo>
                <a:lnTo>
                  <a:pt x="0" y="347877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4535630" y="7519984"/>
            <a:ext cx="9071261" cy="3662521"/>
          </a:xfrm>
          <a:custGeom>
            <a:avLst/>
            <a:gdLst/>
            <a:ahLst/>
            <a:cxnLst/>
            <a:rect l="l" t="t" r="r" b="b"/>
            <a:pathLst>
              <a:path w="9071261" h="3662521">
                <a:moveTo>
                  <a:pt x="0" y="0"/>
                </a:moveTo>
                <a:lnTo>
                  <a:pt x="9071260" y="0"/>
                </a:lnTo>
                <a:lnTo>
                  <a:pt x="9071260" y="3662522"/>
                </a:lnTo>
                <a:lnTo>
                  <a:pt x="0" y="36625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7509435">
            <a:off x="-1954480" y="9824668"/>
            <a:ext cx="6944910" cy="1067780"/>
          </a:xfrm>
          <a:custGeom>
            <a:avLst/>
            <a:gdLst/>
            <a:ahLst/>
            <a:cxnLst/>
            <a:rect l="l" t="t" r="r" b="b"/>
            <a:pathLst>
              <a:path w="6944910" h="1067780">
                <a:moveTo>
                  <a:pt x="0" y="0"/>
                </a:moveTo>
                <a:lnTo>
                  <a:pt x="6944911" y="0"/>
                </a:lnTo>
                <a:lnTo>
                  <a:pt x="6944911" y="1067780"/>
                </a:lnTo>
                <a:lnTo>
                  <a:pt x="0" y="1067780"/>
                </a:lnTo>
                <a:lnTo>
                  <a:pt x="0" y="0"/>
                </a:lnTo>
                <a:close/>
              </a:path>
            </a:pathLst>
          </a:custGeom>
          <a:blipFill>
            <a:blip r:embed="rId5">
              <a:alphaModFix amt="34000"/>
            </a:blip>
            <a:stretch>
              <a:fillRect/>
            </a:stretch>
          </a:blipFill>
        </p:spPr>
        <p:txBody>
          <a:bodyPr/>
          <a:lstStyle/>
          <a:p>
            <a:endParaRPr lang="en-US"/>
          </a:p>
        </p:txBody>
      </p:sp>
      <p:grpSp>
        <p:nvGrpSpPr>
          <p:cNvPr id="6" name="Group 6"/>
          <p:cNvGrpSpPr/>
          <p:nvPr/>
        </p:nvGrpSpPr>
        <p:grpSpPr>
          <a:xfrm>
            <a:off x="4535630" y="7193794"/>
            <a:ext cx="16930798" cy="8576681"/>
            <a:chOff x="0" y="0"/>
            <a:chExt cx="4459140" cy="2258879"/>
          </a:xfrm>
        </p:grpSpPr>
        <p:sp>
          <p:nvSpPr>
            <p:cNvPr id="7" name="Freeform 7"/>
            <p:cNvSpPr/>
            <p:nvPr/>
          </p:nvSpPr>
          <p:spPr>
            <a:xfrm>
              <a:off x="0" y="0"/>
              <a:ext cx="4459140" cy="2258879"/>
            </a:xfrm>
            <a:custGeom>
              <a:avLst/>
              <a:gdLst/>
              <a:ahLst/>
              <a:cxnLst/>
              <a:rect l="l" t="t" r="r" b="b"/>
              <a:pathLst>
                <a:path w="4459140" h="2258879">
                  <a:moveTo>
                    <a:pt x="45727" y="0"/>
                  </a:moveTo>
                  <a:lnTo>
                    <a:pt x="4413414" y="0"/>
                  </a:lnTo>
                  <a:cubicBezTo>
                    <a:pt x="4438667" y="0"/>
                    <a:pt x="4459140" y="20473"/>
                    <a:pt x="4459140" y="45727"/>
                  </a:cubicBezTo>
                  <a:lnTo>
                    <a:pt x="4459140" y="2213152"/>
                  </a:lnTo>
                  <a:cubicBezTo>
                    <a:pt x="4459140" y="2238406"/>
                    <a:pt x="4438667" y="2258879"/>
                    <a:pt x="4413414" y="2258879"/>
                  </a:cubicBezTo>
                  <a:lnTo>
                    <a:pt x="45727" y="2258879"/>
                  </a:lnTo>
                  <a:cubicBezTo>
                    <a:pt x="20473" y="2258879"/>
                    <a:pt x="0" y="2238406"/>
                    <a:pt x="0" y="2213152"/>
                  </a:cubicBezTo>
                  <a:lnTo>
                    <a:pt x="0" y="45727"/>
                  </a:lnTo>
                  <a:cubicBezTo>
                    <a:pt x="0" y="20473"/>
                    <a:pt x="20473" y="0"/>
                    <a:pt x="45727" y="0"/>
                  </a:cubicBezTo>
                  <a:close/>
                </a:path>
              </a:pathLst>
            </a:custGeom>
            <a:solidFill>
              <a:srgbClr val="B90014"/>
            </a:solidFill>
          </p:spPr>
          <p:txBody>
            <a:bodyPr/>
            <a:lstStyle/>
            <a:p>
              <a:endParaRPr lang="en-US"/>
            </a:p>
          </p:txBody>
        </p:sp>
        <p:sp>
          <p:nvSpPr>
            <p:cNvPr id="8" name="TextBox 8"/>
            <p:cNvSpPr txBox="1"/>
            <p:nvPr/>
          </p:nvSpPr>
          <p:spPr>
            <a:xfrm>
              <a:off x="0" y="-57150"/>
              <a:ext cx="4459140" cy="2316029"/>
            </a:xfrm>
            <a:prstGeom prst="rect">
              <a:avLst/>
            </a:prstGeom>
          </p:spPr>
          <p:txBody>
            <a:bodyPr lIns="50800" tIns="50800" rIns="50800" bIns="50800" rtlCol="0" anchor="ctr"/>
            <a:lstStyle/>
            <a:p>
              <a:pPr algn="ctr">
                <a:lnSpc>
                  <a:spcPts val="2796"/>
                </a:lnSpc>
              </a:pPr>
              <a:endParaRPr/>
            </a:p>
          </p:txBody>
        </p:sp>
      </p:grpSp>
      <p:sp>
        <p:nvSpPr>
          <p:cNvPr id="9" name="Freeform 9"/>
          <p:cNvSpPr/>
          <p:nvPr/>
        </p:nvSpPr>
        <p:spPr>
          <a:xfrm rot="7324546">
            <a:off x="4025882" y="-714856"/>
            <a:ext cx="6944910" cy="1067780"/>
          </a:xfrm>
          <a:custGeom>
            <a:avLst/>
            <a:gdLst/>
            <a:ahLst/>
            <a:cxnLst/>
            <a:rect l="l" t="t" r="r" b="b"/>
            <a:pathLst>
              <a:path w="6944910" h="1067780">
                <a:moveTo>
                  <a:pt x="0" y="0"/>
                </a:moveTo>
                <a:lnTo>
                  <a:pt x="6944910" y="0"/>
                </a:lnTo>
                <a:lnTo>
                  <a:pt x="6944910" y="1067780"/>
                </a:lnTo>
                <a:lnTo>
                  <a:pt x="0" y="1067780"/>
                </a:lnTo>
                <a:lnTo>
                  <a:pt x="0" y="0"/>
                </a:lnTo>
                <a:close/>
              </a:path>
            </a:pathLst>
          </a:custGeom>
          <a:blipFill>
            <a:blip r:embed="rId5">
              <a:alphaModFix amt="34000"/>
            </a:blip>
            <a:stretch>
              <a:fillRect/>
            </a:stretch>
          </a:blipFill>
        </p:spPr>
        <p:txBody>
          <a:bodyPr/>
          <a:lstStyle/>
          <a:p>
            <a:endParaRPr lang="en-US"/>
          </a:p>
        </p:txBody>
      </p:sp>
      <p:sp>
        <p:nvSpPr>
          <p:cNvPr id="10" name="TextBox 10"/>
          <p:cNvSpPr txBox="1"/>
          <p:nvPr/>
        </p:nvSpPr>
        <p:spPr>
          <a:xfrm>
            <a:off x="3168061" y="112084"/>
            <a:ext cx="3851374" cy="887096"/>
          </a:xfrm>
          <a:prstGeom prst="rect">
            <a:avLst/>
          </a:prstGeom>
        </p:spPr>
        <p:txBody>
          <a:bodyPr lIns="0" tIns="0" rIns="0" bIns="0" rtlCol="0" anchor="t">
            <a:spAutoFit/>
          </a:bodyPr>
          <a:lstStyle/>
          <a:p>
            <a:pPr algn="ctr">
              <a:lnSpc>
                <a:spcPts val="7279"/>
              </a:lnSpc>
            </a:pPr>
            <a:r>
              <a:rPr lang="en-US" sz="5199">
                <a:solidFill>
                  <a:srgbClr val="000000"/>
                </a:solidFill>
                <a:latin typeface="Brandon Grotesque"/>
                <a:ea typeface="Brandon Grotesque"/>
                <a:cs typeface="Brandon Grotesque"/>
                <a:sym typeface="Brandon Grotesque"/>
              </a:rPr>
              <a:t>Key Takeaways</a:t>
            </a:r>
          </a:p>
        </p:txBody>
      </p:sp>
      <p:grpSp>
        <p:nvGrpSpPr>
          <p:cNvPr id="11" name="Group 11"/>
          <p:cNvGrpSpPr/>
          <p:nvPr/>
        </p:nvGrpSpPr>
        <p:grpSpPr>
          <a:xfrm>
            <a:off x="1297561" y="1977390"/>
            <a:ext cx="10279666" cy="4786251"/>
            <a:chOff x="0" y="0"/>
            <a:chExt cx="13706222" cy="6381668"/>
          </a:xfrm>
        </p:grpSpPr>
        <p:sp>
          <p:nvSpPr>
            <p:cNvPr id="12" name="Freeform 12"/>
            <p:cNvSpPr/>
            <p:nvPr/>
          </p:nvSpPr>
          <p:spPr>
            <a:xfrm>
              <a:off x="0" y="1255938"/>
              <a:ext cx="541928" cy="541928"/>
            </a:xfrm>
            <a:custGeom>
              <a:avLst/>
              <a:gdLst/>
              <a:ahLst/>
              <a:cxnLst/>
              <a:rect l="l" t="t" r="r" b="b"/>
              <a:pathLst>
                <a:path w="541928" h="541928">
                  <a:moveTo>
                    <a:pt x="0" y="0"/>
                  </a:moveTo>
                  <a:lnTo>
                    <a:pt x="541928" y="0"/>
                  </a:lnTo>
                  <a:lnTo>
                    <a:pt x="541928" y="541928"/>
                  </a:lnTo>
                  <a:lnTo>
                    <a:pt x="0" y="54192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p:cNvSpPr/>
            <p:nvPr/>
          </p:nvSpPr>
          <p:spPr>
            <a:xfrm>
              <a:off x="0" y="2406236"/>
              <a:ext cx="541928" cy="541928"/>
            </a:xfrm>
            <a:custGeom>
              <a:avLst/>
              <a:gdLst/>
              <a:ahLst/>
              <a:cxnLst/>
              <a:rect l="l" t="t" r="r" b="b"/>
              <a:pathLst>
                <a:path w="541928" h="541928">
                  <a:moveTo>
                    <a:pt x="0" y="0"/>
                  </a:moveTo>
                  <a:lnTo>
                    <a:pt x="541928" y="0"/>
                  </a:lnTo>
                  <a:lnTo>
                    <a:pt x="541928" y="541928"/>
                  </a:lnTo>
                  <a:lnTo>
                    <a:pt x="0" y="54192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4" name="Freeform 14"/>
            <p:cNvSpPr/>
            <p:nvPr/>
          </p:nvSpPr>
          <p:spPr>
            <a:xfrm>
              <a:off x="0" y="3598701"/>
              <a:ext cx="541928" cy="541928"/>
            </a:xfrm>
            <a:custGeom>
              <a:avLst/>
              <a:gdLst/>
              <a:ahLst/>
              <a:cxnLst/>
              <a:rect l="l" t="t" r="r" b="b"/>
              <a:pathLst>
                <a:path w="541928" h="541928">
                  <a:moveTo>
                    <a:pt x="0" y="0"/>
                  </a:moveTo>
                  <a:lnTo>
                    <a:pt x="541928" y="0"/>
                  </a:lnTo>
                  <a:lnTo>
                    <a:pt x="541928" y="541928"/>
                  </a:lnTo>
                  <a:lnTo>
                    <a:pt x="0" y="54192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5" name="Freeform 15"/>
            <p:cNvSpPr/>
            <p:nvPr/>
          </p:nvSpPr>
          <p:spPr>
            <a:xfrm>
              <a:off x="0" y="4798594"/>
              <a:ext cx="541928" cy="541928"/>
            </a:xfrm>
            <a:custGeom>
              <a:avLst/>
              <a:gdLst/>
              <a:ahLst/>
              <a:cxnLst/>
              <a:rect l="l" t="t" r="r" b="b"/>
              <a:pathLst>
                <a:path w="541928" h="541928">
                  <a:moveTo>
                    <a:pt x="0" y="0"/>
                  </a:moveTo>
                  <a:lnTo>
                    <a:pt x="541928" y="0"/>
                  </a:lnTo>
                  <a:lnTo>
                    <a:pt x="541928" y="541928"/>
                  </a:lnTo>
                  <a:lnTo>
                    <a:pt x="0" y="54192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6" name="TextBox 16"/>
            <p:cNvSpPr txBox="1"/>
            <p:nvPr/>
          </p:nvSpPr>
          <p:spPr>
            <a:xfrm>
              <a:off x="206357" y="-76200"/>
              <a:ext cx="8355424" cy="805179"/>
            </a:xfrm>
            <a:prstGeom prst="rect">
              <a:avLst/>
            </a:prstGeom>
          </p:spPr>
          <p:txBody>
            <a:bodyPr lIns="0" tIns="0" rIns="0" bIns="0" rtlCol="0" anchor="t">
              <a:spAutoFit/>
            </a:bodyPr>
            <a:lstStyle/>
            <a:p>
              <a:pPr algn="l">
                <a:lnSpc>
                  <a:spcPts val="5040"/>
                </a:lnSpc>
              </a:pPr>
              <a:r>
                <a:rPr lang="en-US" sz="3600">
                  <a:solidFill>
                    <a:srgbClr val="000000"/>
                  </a:solidFill>
                  <a:latin typeface="Brandon Grotesque"/>
                  <a:ea typeface="Brandon Grotesque"/>
                  <a:cs typeface="Brandon Grotesque"/>
                  <a:sym typeface="Brandon Grotesque"/>
                </a:rPr>
                <a:t>Remember . . .</a:t>
              </a:r>
            </a:p>
          </p:txBody>
        </p:sp>
        <p:sp>
          <p:nvSpPr>
            <p:cNvPr id="17" name="TextBox 17"/>
            <p:cNvSpPr txBox="1"/>
            <p:nvPr/>
          </p:nvSpPr>
          <p:spPr>
            <a:xfrm>
              <a:off x="655959" y="1284423"/>
              <a:ext cx="7524750" cy="462281"/>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Listen first, then respond with empathy.</a:t>
              </a:r>
            </a:p>
          </p:txBody>
        </p:sp>
        <p:sp>
          <p:nvSpPr>
            <p:cNvPr id="18" name="TextBox 18"/>
            <p:cNvSpPr txBox="1"/>
            <p:nvPr/>
          </p:nvSpPr>
          <p:spPr>
            <a:xfrm>
              <a:off x="655959" y="2425441"/>
              <a:ext cx="6182265" cy="462281"/>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Use positive, solution-focused language.</a:t>
              </a:r>
            </a:p>
          </p:txBody>
        </p:sp>
        <p:sp>
          <p:nvSpPr>
            <p:cNvPr id="19" name="TextBox 19"/>
            <p:cNvSpPr txBox="1"/>
            <p:nvPr/>
          </p:nvSpPr>
          <p:spPr>
            <a:xfrm>
              <a:off x="655959" y="3560601"/>
              <a:ext cx="8859156" cy="462281"/>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Be clear, confident, and transparent when explaining policies.</a:t>
              </a:r>
            </a:p>
          </p:txBody>
        </p:sp>
        <p:sp>
          <p:nvSpPr>
            <p:cNvPr id="20" name="TextBox 20"/>
            <p:cNvSpPr txBox="1"/>
            <p:nvPr/>
          </p:nvSpPr>
          <p:spPr>
            <a:xfrm>
              <a:off x="655959" y="4760494"/>
              <a:ext cx="9037353" cy="462281"/>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Focus on what you can do.</a:t>
              </a:r>
            </a:p>
          </p:txBody>
        </p:sp>
        <p:sp>
          <p:nvSpPr>
            <p:cNvPr id="21" name="Freeform 21"/>
            <p:cNvSpPr/>
            <p:nvPr/>
          </p:nvSpPr>
          <p:spPr>
            <a:xfrm>
              <a:off x="0" y="5839741"/>
              <a:ext cx="541928" cy="541928"/>
            </a:xfrm>
            <a:custGeom>
              <a:avLst/>
              <a:gdLst/>
              <a:ahLst/>
              <a:cxnLst/>
              <a:rect l="l" t="t" r="r" b="b"/>
              <a:pathLst>
                <a:path w="541928" h="541928">
                  <a:moveTo>
                    <a:pt x="0" y="0"/>
                  </a:moveTo>
                  <a:lnTo>
                    <a:pt x="541928" y="0"/>
                  </a:lnTo>
                  <a:lnTo>
                    <a:pt x="541928" y="541927"/>
                  </a:lnTo>
                  <a:lnTo>
                    <a:pt x="0" y="54192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2" name="TextBox 22"/>
            <p:cNvSpPr txBox="1"/>
            <p:nvPr/>
          </p:nvSpPr>
          <p:spPr>
            <a:xfrm>
              <a:off x="655959" y="5860514"/>
              <a:ext cx="13050263" cy="462281"/>
            </a:xfrm>
            <a:prstGeom prst="rect">
              <a:avLst/>
            </a:prstGeom>
          </p:spPr>
          <p:txBody>
            <a:bodyPr lIns="0" tIns="0" rIns="0" bIns="0" rtlCol="0" anchor="t">
              <a:spAutoFit/>
            </a:bodyPr>
            <a:lstStyle/>
            <a:p>
              <a:pPr algn="l">
                <a:lnSpc>
                  <a:spcPts val="2939"/>
                </a:lnSpc>
              </a:pPr>
              <a:r>
                <a:rPr lang="en-US" sz="2099">
                  <a:solidFill>
                    <a:srgbClr val="000000"/>
                  </a:solidFill>
                  <a:latin typeface="Brandon Grotesque"/>
                  <a:ea typeface="Brandon Grotesque"/>
                  <a:cs typeface="Brandon Grotesque"/>
                  <a:sym typeface="Brandon Grotesque"/>
                </a:rPr>
                <a:t>Every interaction is an opportunity to build trust and create a positive customer experience. </a:t>
              </a:r>
            </a:p>
          </p:txBody>
        </p:sp>
      </p:grpSp>
      <p:sp>
        <p:nvSpPr>
          <p:cNvPr id="23" name="TextBox 23"/>
          <p:cNvSpPr txBox="1"/>
          <p:nvPr/>
        </p:nvSpPr>
        <p:spPr>
          <a:xfrm>
            <a:off x="5093748" y="7343632"/>
            <a:ext cx="13194252" cy="1109803"/>
          </a:xfrm>
          <a:prstGeom prst="rect">
            <a:avLst/>
          </a:prstGeom>
        </p:spPr>
        <p:txBody>
          <a:bodyPr lIns="0" tIns="0" rIns="0" bIns="0" rtlCol="0" anchor="t">
            <a:spAutoFit/>
          </a:bodyPr>
          <a:lstStyle/>
          <a:p>
            <a:pPr algn="l">
              <a:lnSpc>
                <a:spcPts val="4454"/>
              </a:lnSpc>
            </a:pPr>
            <a:r>
              <a:rPr lang="en-US" sz="3181">
                <a:solidFill>
                  <a:srgbClr val="FFFFFF"/>
                </a:solidFill>
                <a:latin typeface="Canva Student Font"/>
                <a:ea typeface="Canva Student Font"/>
                <a:cs typeface="Canva Student Font"/>
                <a:sym typeface="Canva Student Font"/>
              </a:rPr>
              <a:t>Confident communication isn’t about having every answer. It’s about helping every customer feel heard, respected, and supported thoroughout their journey.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1518</Words>
  <Application>Microsoft Office PowerPoint</Application>
  <PresentationFormat>Custom</PresentationFormat>
  <Paragraphs>248</Paragraphs>
  <Slides>20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Chunk Five</vt:lpstr>
      <vt:lpstr>Arial</vt:lpstr>
      <vt:lpstr>Open Sauce Bold</vt:lpstr>
      <vt:lpstr>Calibri</vt:lpstr>
      <vt:lpstr>Poppins</vt:lpstr>
      <vt:lpstr>Poppins Bold</vt:lpstr>
      <vt:lpstr>Canva Student Font</vt:lpstr>
      <vt:lpstr>Brandon Grotesque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Confident and Effective CSR Communication</dc:title>
  <dc:creator>Tanekqua Ward</dc:creator>
  <cp:lastModifiedBy>Tanekqua Ward</cp:lastModifiedBy>
  <cp:revision>2</cp:revision>
  <dcterms:created xsi:type="dcterms:W3CDTF">2006-08-16T00:00:00Z</dcterms:created>
  <dcterms:modified xsi:type="dcterms:W3CDTF">2026-09-17T21:00:18Z</dcterms:modified>
  <dc:identifier>DAHVe4w5h9A</dc:identifier>
</cp:coreProperties>
</file>